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81" r:id="rId2"/>
    <p:sldId id="266" r:id="rId3"/>
    <p:sldId id="276" r:id="rId4"/>
    <p:sldId id="304" r:id="rId5"/>
    <p:sldId id="300" r:id="rId6"/>
    <p:sldId id="321" r:id="rId7"/>
    <p:sldId id="302" r:id="rId8"/>
    <p:sldId id="315" r:id="rId9"/>
    <p:sldId id="307" r:id="rId10"/>
    <p:sldId id="308" r:id="rId11"/>
    <p:sldId id="306" r:id="rId12"/>
    <p:sldId id="309" r:id="rId13"/>
    <p:sldId id="303" r:id="rId14"/>
    <p:sldId id="322" r:id="rId15"/>
    <p:sldId id="316" r:id="rId16"/>
    <p:sldId id="317" r:id="rId17"/>
    <p:sldId id="318" r:id="rId18"/>
    <p:sldId id="319" r:id="rId19"/>
    <p:sldId id="320" r:id="rId20"/>
    <p:sldId id="323" r:id="rId21"/>
    <p:sldId id="314" r:id="rId22"/>
    <p:sldId id="311" r:id="rId23"/>
    <p:sldId id="325" r:id="rId24"/>
    <p:sldId id="324" r:id="rId25"/>
    <p:sldId id="326" r:id="rId26"/>
    <p:sldId id="327" r:id="rId27"/>
    <p:sldId id="313" r:id="rId28"/>
    <p:sldId id="312" r:id="rId29"/>
    <p:sldId id="310" r:id="rId30"/>
    <p:sldId id="258" r:id="rId31"/>
    <p:sldId id="286" r:id="rId32"/>
    <p:sldId id="293" r:id="rId33"/>
    <p:sldId id="259" r:id="rId34"/>
    <p:sldId id="274" r:id="rId35"/>
  </p:sldIdLst>
  <p:sldSz cx="12192000" cy="6858000"/>
  <p:notesSz cx="6858000" cy="9144000"/>
  <p:embeddedFontLst>
    <p:embeddedFont>
      <p:font typeface="迷你简幼线" panose="02010600030101010101" charset="-122"/>
      <p:regular r:id="rId37"/>
    </p:embeddedFont>
    <p:embeddedFont>
      <p:font typeface="Agency FB" panose="020B0503020202020204" pitchFamily="34" charset="0"/>
      <p:regular r:id="rId38"/>
      <p:bold r:id="rId39"/>
    </p:embeddedFont>
    <p:embeddedFont>
      <p:font typeface="BankGothic Lt BT" panose="020B0607020203060204"/>
      <p:regular r:id="rId40"/>
    </p:embeddedFont>
    <p:embeddedFont>
      <p:font typeface="Calibri" panose="020F0502020204030204" pitchFamily="3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700" autoAdjust="0"/>
  </p:normalViewPr>
  <p:slideViewPr>
    <p:cSldViewPr>
      <p:cViewPr varScale="1">
        <p:scale>
          <a:sx n="79" d="100"/>
          <a:sy n="79" d="100"/>
        </p:scale>
        <p:origin x="58" y="387"/>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44380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156962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70896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2603022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17813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37461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415178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218029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2407043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69432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265961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314294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150028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33243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137829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1494666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1434775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4204747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86719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183312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3087708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1514398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31614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708187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367604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33065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30216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3310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0488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2020-09-11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2020-09-11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6.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7.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8.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9.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9.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5D14BB61-07DF-4FE0-859B-0118CE2A5E92}"/>
              </a:ext>
            </a:extLst>
          </p:cNvPr>
          <p:cNvPicPr>
            <a:picLocks noChangeAspect="1"/>
          </p:cNvPicPr>
          <p:nvPr/>
        </p:nvPicPr>
        <p:blipFill>
          <a:blip r:embed="rId3"/>
          <a:stretch>
            <a:fillRect/>
          </a:stretch>
        </p:blipFill>
        <p:spPr>
          <a:xfrm>
            <a:off x="1271464" y="1268760"/>
            <a:ext cx="9865096" cy="4907253"/>
          </a:xfrm>
          <a:prstGeom prst="rect">
            <a:avLst/>
          </a:prstGeom>
        </p:spPr>
      </p:pic>
    </p:spTree>
    <p:extLst>
      <p:ext uri="{BB962C8B-B14F-4D97-AF65-F5344CB8AC3E}">
        <p14:creationId xmlns:p14="http://schemas.microsoft.com/office/powerpoint/2010/main" val="24127822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8" name="图片 7">
            <a:extLst>
              <a:ext uri="{FF2B5EF4-FFF2-40B4-BE49-F238E27FC236}">
                <a16:creationId xmlns:a16="http://schemas.microsoft.com/office/drawing/2014/main" id="{F36FC872-7C27-40BC-AD16-9C47050707C2}"/>
              </a:ext>
            </a:extLst>
          </p:cNvPr>
          <p:cNvPicPr>
            <a:picLocks noChangeAspect="1"/>
          </p:cNvPicPr>
          <p:nvPr/>
        </p:nvPicPr>
        <p:blipFill>
          <a:blip r:embed="rId3"/>
          <a:stretch>
            <a:fillRect/>
          </a:stretch>
        </p:blipFill>
        <p:spPr>
          <a:xfrm>
            <a:off x="911424" y="1264053"/>
            <a:ext cx="9721080" cy="5146892"/>
          </a:xfrm>
          <a:prstGeom prst="rect">
            <a:avLst/>
          </a:prstGeom>
        </p:spPr>
      </p:pic>
    </p:spTree>
    <p:extLst>
      <p:ext uri="{BB962C8B-B14F-4D97-AF65-F5344CB8AC3E}">
        <p14:creationId xmlns:p14="http://schemas.microsoft.com/office/powerpoint/2010/main" val="12334026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4063DE73-8722-4E38-8209-0A1583613C75}"/>
              </a:ext>
            </a:extLst>
          </p:cNvPr>
          <p:cNvPicPr>
            <a:picLocks noChangeAspect="1"/>
          </p:cNvPicPr>
          <p:nvPr/>
        </p:nvPicPr>
        <p:blipFill>
          <a:blip r:embed="rId3"/>
          <a:stretch>
            <a:fillRect/>
          </a:stretch>
        </p:blipFill>
        <p:spPr>
          <a:xfrm>
            <a:off x="4367808" y="24408"/>
            <a:ext cx="7212724" cy="6858000"/>
          </a:xfrm>
          <a:prstGeom prst="rect">
            <a:avLst/>
          </a:prstGeom>
        </p:spPr>
      </p:pic>
    </p:spTree>
    <p:extLst>
      <p:ext uri="{BB962C8B-B14F-4D97-AF65-F5344CB8AC3E}">
        <p14:creationId xmlns:p14="http://schemas.microsoft.com/office/powerpoint/2010/main" val="3911858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31" name="文本框 30"/>
          <p:cNvSpPr txBox="1"/>
          <p:nvPr/>
        </p:nvSpPr>
        <p:spPr>
          <a:xfrm>
            <a:off x="335360" y="1844824"/>
            <a:ext cx="4398628" cy="3570208"/>
          </a:xfrm>
          <a:prstGeom prst="rect">
            <a:avLst/>
          </a:prstGeom>
          <a:noFill/>
        </p:spPr>
        <p:txBody>
          <a:bodyPr wrap="square" rtlCol="0">
            <a:spAutoFit/>
          </a:bodyPr>
          <a:lstStyle/>
          <a:p>
            <a:br>
              <a:rPr lang="zh-CN" altLang="en-US" sz="1200" dirty="0"/>
            </a:br>
            <a:r>
              <a:rPr lang="en-US" altLang="zh-CN" sz="1600" dirty="0"/>
              <a:t>1980</a:t>
            </a:r>
            <a:r>
              <a:rPr lang="zh-CN" altLang="en-US" sz="1600" dirty="0"/>
              <a:t>年，著名未来学家阿尔文</a:t>
            </a:r>
            <a:r>
              <a:rPr lang="en-US" altLang="zh-CN" sz="1600" dirty="0"/>
              <a:t>·</a:t>
            </a:r>
            <a:r>
              <a:rPr lang="zh-CN" altLang="en-US" sz="1600" dirty="0"/>
              <a:t>托夫勒在他的著作</a:t>
            </a:r>
            <a:r>
              <a:rPr lang="en-US" altLang="zh-CN" sz="1600" dirty="0"/>
              <a:t>《</a:t>
            </a:r>
            <a:r>
              <a:rPr lang="zh-CN" altLang="en-US" sz="1600" dirty="0"/>
              <a:t>第三次浪潮</a:t>
            </a:r>
            <a:r>
              <a:rPr lang="en-US" altLang="zh-CN" sz="1600" dirty="0"/>
              <a:t>》</a:t>
            </a:r>
            <a:r>
              <a:rPr lang="zh-CN" altLang="en-US" sz="1600" dirty="0"/>
              <a:t>中，就明确提出：“数据就是财富”，并且，将大数据称为“第三次浪潮的华彩乐章”。</a:t>
            </a:r>
          </a:p>
          <a:p>
            <a:endParaRPr lang="en-US" altLang="zh-CN" sz="1600" dirty="0"/>
          </a:p>
          <a:p>
            <a:pPr marL="285750" indent="-285750">
              <a:buFont typeface="Wingdings" panose="05000000000000000000" pitchFamily="2" charset="2"/>
              <a:buChar char="n"/>
            </a:pPr>
            <a:r>
              <a:rPr lang="zh-CN" altLang="en-US" sz="1600" dirty="0"/>
              <a:t>第一次浪潮：农业阶段，约</a:t>
            </a:r>
            <a:r>
              <a:rPr lang="en-US" altLang="zh-CN" sz="1600" dirty="0"/>
              <a:t>1</a:t>
            </a:r>
            <a:r>
              <a:rPr lang="zh-CN" altLang="en-US" sz="1600" dirty="0"/>
              <a:t>万年前开始</a:t>
            </a:r>
          </a:p>
          <a:p>
            <a:pPr marL="285750" indent="-285750">
              <a:buFont typeface="Wingdings" panose="05000000000000000000" pitchFamily="2" charset="2"/>
              <a:buChar char="n"/>
            </a:pPr>
            <a:r>
              <a:rPr lang="zh-CN" altLang="en-US" sz="1600" dirty="0"/>
              <a:t>第二次浪潮：工业阶段，</a:t>
            </a:r>
            <a:r>
              <a:rPr lang="en-US" altLang="zh-CN" sz="1600" dirty="0"/>
              <a:t>17</a:t>
            </a:r>
            <a:r>
              <a:rPr lang="zh-CN" altLang="en-US" sz="1600" dirty="0"/>
              <a:t>世纪末开始</a:t>
            </a:r>
          </a:p>
          <a:p>
            <a:pPr marL="285750" indent="-285750">
              <a:buFont typeface="Wingdings" panose="05000000000000000000" pitchFamily="2" charset="2"/>
              <a:buChar char="n"/>
            </a:pPr>
            <a:r>
              <a:rPr lang="zh-CN" altLang="en-US" sz="1600" dirty="0"/>
              <a:t>第三次浪潮：信息化阶段，</a:t>
            </a:r>
            <a:r>
              <a:rPr lang="en-US" altLang="zh-CN" sz="1600" dirty="0"/>
              <a:t>20</a:t>
            </a:r>
            <a:r>
              <a:rPr lang="zh-CN" altLang="en-US" sz="1600" dirty="0"/>
              <a:t>世纪</a:t>
            </a:r>
            <a:r>
              <a:rPr lang="en-US" altLang="zh-CN" sz="1600" dirty="0"/>
              <a:t>50</a:t>
            </a:r>
            <a:r>
              <a:rPr lang="zh-CN" altLang="en-US" sz="1600" dirty="0"/>
              <a:t>年代后期开始</a:t>
            </a:r>
            <a:endParaRPr lang="en-US" altLang="zh-CN" sz="1600" dirty="0"/>
          </a:p>
          <a:p>
            <a:pPr marL="285750" indent="-285750">
              <a:buFont typeface="Wingdings" panose="05000000000000000000" pitchFamily="2" charset="2"/>
              <a:buChar char="n"/>
            </a:pPr>
            <a:endParaRPr lang="en-US" altLang="zh-CN" sz="1600" dirty="0"/>
          </a:p>
          <a:p>
            <a:endParaRPr lang="zh-CN" altLang="en-US" dirty="0"/>
          </a:p>
          <a:p>
            <a:r>
              <a:rPr lang="zh-CN" altLang="en-US" dirty="0"/>
              <a:t>大数据的重要性：互联网经济发展的新驱动模式 </a:t>
            </a:r>
            <a:endParaRPr lang="zh-CN" altLang="en-US" sz="1600" dirty="0"/>
          </a:p>
        </p:txBody>
      </p:sp>
      <p:pic>
        <p:nvPicPr>
          <p:cNvPr id="1026" name="Picture 2">
            <a:extLst>
              <a:ext uri="{FF2B5EF4-FFF2-40B4-BE49-F238E27FC236}">
                <a16:creationId xmlns:a16="http://schemas.microsoft.com/office/drawing/2014/main" id="{35BECD35-A17E-4140-8945-49A667853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8" y="1844824"/>
            <a:ext cx="7056782"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901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42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大数据科学问题</a:t>
            </a:r>
          </a:p>
        </p:txBody>
      </p:sp>
    </p:spTree>
    <p:extLst>
      <p:ext uri="{BB962C8B-B14F-4D97-AF65-F5344CB8AC3E}">
        <p14:creationId xmlns:p14="http://schemas.microsoft.com/office/powerpoint/2010/main" val="37287844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如何把非结构化数据结构化</a:t>
            </a:r>
            <a:r>
              <a:rPr lang="en-US" altLang="zh-CN" sz="1200" dirty="0">
                <a:latin typeface="Agency FB" panose="020B0503020202020204" pitchFamily="34" charset="0"/>
              </a:rPr>
              <a:t> </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如何对多源异构的大数据统一建模</a:t>
            </a:r>
          </a:p>
        </p:txBody>
      </p:sp>
      <p:sp>
        <p:nvSpPr>
          <p:cNvPr id="142" name="文本框 141"/>
          <p:cNvSpPr txBox="1"/>
          <p:nvPr/>
        </p:nvSpPr>
        <p:spPr>
          <a:xfrm>
            <a:off x="4221702" y="447315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如何对多源异构的大数据统一表达</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015663"/>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问题一：表示与建模</a:t>
            </a:r>
            <a:endParaRPr lang="en-US" altLang="zh-CN" sz="1200" b="1" dirty="0">
              <a:solidFill>
                <a:srgbClr val="FF0000"/>
              </a:solidFill>
              <a:latin typeface="Agency FB" panose="020B0503020202020204" pitchFamily="34" charset="0"/>
            </a:endParaRPr>
          </a:p>
          <a:p>
            <a:endParaRPr lang="zh-CN" altLang="en-US" dirty="0"/>
          </a:p>
          <a:p>
            <a:r>
              <a:rPr lang="zh-CN" altLang="en-US" dirty="0"/>
              <a:t>大数据的结构化表达与建模 </a:t>
            </a:r>
          </a:p>
          <a:p>
            <a:endParaRPr lang="en-US" altLang="zh-CN" sz="1200" b="1" dirty="0">
              <a:solidFill>
                <a:srgbClr val="FF0000"/>
              </a:solidFill>
              <a:latin typeface="Agency FB" panose="020B0503020202020204" pitchFamily="34" charset="0"/>
            </a:endParaRPr>
          </a:p>
        </p:txBody>
      </p:sp>
    </p:spTree>
    <p:extLst>
      <p:ext uri="{BB962C8B-B14F-4D97-AF65-F5344CB8AC3E}">
        <p14:creationId xmlns:p14="http://schemas.microsoft.com/office/powerpoint/2010/main" val="42274504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8" fill="hold" grpId="0" nodeType="after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wipe(left)">
                                      <p:cBhvr>
                                        <p:cTn id="70" dur="500"/>
                                        <p:tgtEl>
                                          <p:spTgt spid="142"/>
                                        </p:tgtEl>
                                      </p:cBhvr>
                                    </p:animEffect>
                                  </p:childTnLst>
                                </p:cTn>
                              </p:par>
                            </p:childTnLst>
                          </p:cTn>
                        </p:par>
                        <p:par>
                          <p:cTn id="71" fill="hold">
                            <p:stCondLst>
                              <p:cond delay="10175"/>
                            </p:stCondLst>
                            <p:childTnLst>
                              <p:par>
                                <p:cTn id="72" presetID="22" presetClass="entr" presetSubtype="1" fill="hold" grpId="0" nodeType="afterEffect">
                                  <p:stCondLst>
                                    <p:cond delay="0"/>
                                  </p:stCondLst>
                                  <p:childTnLst>
                                    <p:set>
                                      <p:cBhvr>
                                        <p:cTn id="73" dur="1" fill="hold">
                                          <p:stCondLst>
                                            <p:cond delay="0"/>
                                          </p:stCondLst>
                                        </p:cTn>
                                        <p:tgtEl>
                                          <p:spTgt spid="143"/>
                                        </p:tgtEl>
                                        <p:attrNameLst>
                                          <p:attrName>style.visibility</p:attrName>
                                        </p:attrNameLst>
                                      </p:cBhvr>
                                      <p:to>
                                        <p:strVal val="visible"/>
                                      </p:to>
                                    </p:set>
                                    <p:animEffect transition="in" filter="wipe(up)">
                                      <p:cBhvr>
                                        <p:cTn id="7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2" grpId="0"/>
      <p:bldP spid="1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276999"/>
          </a:xfrm>
          <a:prstGeom prst="rect">
            <a:avLst/>
          </a:prstGeom>
          <a:noFill/>
        </p:spPr>
        <p:txBody>
          <a:bodyPr wrap="square" rtlCol="0">
            <a:spAutoFit/>
          </a:bodyPr>
          <a:lstStyle/>
          <a:p>
            <a:r>
              <a:rPr lang="zh-CN" altLang="en-US" sz="1200" dirty="0">
                <a:latin typeface="Agency FB" panose="020B0503020202020204" pitchFamily="34" charset="0"/>
              </a:rPr>
              <a:t>如何创建新的可视化方法</a:t>
            </a:r>
          </a:p>
        </p:txBody>
      </p:sp>
      <p:sp>
        <p:nvSpPr>
          <p:cNvPr id="141" name="文本框 140"/>
          <p:cNvSpPr txBox="1"/>
          <p:nvPr/>
        </p:nvSpPr>
        <p:spPr>
          <a:xfrm>
            <a:off x="8194355" y="404820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如何对具有时序、空间等属性的全量媒体大数据进行动态可视化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015663"/>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问题一：表示与建模</a:t>
            </a:r>
            <a:endParaRPr lang="en-US" altLang="zh-CN" sz="1200" b="1" dirty="0">
              <a:solidFill>
                <a:srgbClr val="FF0000"/>
              </a:solidFill>
              <a:latin typeface="Agency FB" panose="020B0503020202020204" pitchFamily="34" charset="0"/>
            </a:endParaRPr>
          </a:p>
          <a:p>
            <a:endParaRPr lang="zh-CN" altLang="en-US" dirty="0"/>
          </a:p>
          <a:p>
            <a:r>
              <a:rPr lang="zh-CN" altLang="en-US" dirty="0"/>
              <a:t>大数据的可视化</a:t>
            </a:r>
          </a:p>
          <a:p>
            <a:endParaRPr lang="en-US" altLang="zh-CN" sz="1200" b="1" dirty="0">
              <a:solidFill>
                <a:srgbClr val="FF0000"/>
              </a:solidFill>
              <a:latin typeface="Agency FB" panose="020B0503020202020204" pitchFamily="34" charset="0"/>
            </a:endParaRPr>
          </a:p>
        </p:txBody>
      </p:sp>
    </p:spTree>
    <p:extLst>
      <p:ext uri="{BB962C8B-B14F-4D97-AF65-F5344CB8AC3E}">
        <p14:creationId xmlns:p14="http://schemas.microsoft.com/office/powerpoint/2010/main" val="17315034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如何创建新的数据认知理解理论和方法</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如何突破现有认知理解理论和方法瓶颈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问题二：认知理解</a:t>
            </a:r>
            <a:endParaRPr lang="en-US" altLang="zh-CN" sz="1200" b="1" dirty="0">
              <a:solidFill>
                <a:srgbClr val="FF0000"/>
              </a:solidFill>
              <a:latin typeface="Agency FB" panose="020B0503020202020204" pitchFamily="34" charset="0"/>
            </a:endParaRPr>
          </a:p>
          <a:p>
            <a:endParaRPr lang="zh-CN" altLang="en-US" dirty="0"/>
          </a:p>
          <a:p>
            <a:endParaRPr lang="en-US" altLang="zh-CN" dirty="0"/>
          </a:p>
          <a:p>
            <a:r>
              <a:rPr lang="zh-CN" altLang="en-US" dirty="0"/>
              <a:t>大数据的认知理解 </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如何对多原异构非结构化的大数据进行深度分析与理解</a:t>
            </a:r>
          </a:p>
        </p:txBody>
      </p:sp>
    </p:spTree>
    <p:extLst>
      <p:ext uri="{BB962C8B-B14F-4D97-AF65-F5344CB8AC3E}">
        <p14:creationId xmlns:p14="http://schemas.microsoft.com/office/powerpoint/2010/main" val="7854520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如何创建新的计算理论和方法</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如何突破现有计算理论和方法瓶颈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问题三：深度学习</a:t>
            </a:r>
            <a:endParaRPr lang="en-US" altLang="zh-CN" sz="1200" b="1" dirty="0">
              <a:solidFill>
                <a:srgbClr val="FF0000"/>
              </a:solidFill>
              <a:latin typeface="Agency FB" panose="020B0503020202020204" pitchFamily="34" charset="0"/>
            </a:endParaRPr>
          </a:p>
          <a:p>
            <a:endParaRPr lang="zh-CN" altLang="en-US" dirty="0"/>
          </a:p>
          <a:p>
            <a:endParaRPr lang="zh-CN" altLang="en-US" dirty="0"/>
          </a:p>
          <a:p>
            <a:r>
              <a:rPr lang="zh-CN" altLang="en-US" dirty="0"/>
              <a:t>大数据的深度学习  </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830997"/>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如何对具有时序、空间等属性的全量大数据进行深度处理</a:t>
            </a:r>
          </a:p>
          <a:p>
            <a:endParaRPr lang="zh-CN" altLang="en-US" sz="1200" dirty="0">
              <a:latin typeface="Agency FB" panose="020B0503020202020204" pitchFamily="34" charset="0"/>
            </a:endParaRPr>
          </a:p>
        </p:txBody>
      </p:sp>
    </p:spTree>
    <p:extLst>
      <p:ext uri="{BB962C8B-B14F-4D97-AF65-F5344CB8AC3E}">
        <p14:creationId xmlns:p14="http://schemas.microsoft.com/office/powerpoint/2010/main" val="36780266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如何创建新的面向大数据的系统架构</a:t>
            </a:r>
          </a:p>
        </p:txBody>
      </p:sp>
      <p:sp>
        <p:nvSpPr>
          <p:cNvPr id="141" name="文本框 140"/>
          <p:cNvSpPr txBox="1"/>
          <p:nvPr/>
        </p:nvSpPr>
        <p:spPr>
          <a:xfrm>
            <a:off x="8194355" y="4048200"/>
            <a:ext cx="1922418" cy="276999"/>
          </a:xfrm>
          <a:prstGeom prst="rect">
            <a:avLst/>
          </a:prstGeom>
          <a:noFill/>
        </p:spPr>
        <p:txBody>
          <a:bodyPr wrap="square" rtlCol="0">
            <a:spAutoFit/>
          </a:bodyPr>
          <a:lstStyle/>
          <a:p>
            <a:r>
              <a:rPr lang="zh-CN" altLang="en-US" sz="1200" dirty="0">
                <a:latin typeface="Agency FB" panose="020B0503020202020204" pitchFamily="34" charset="0"/>
              </a:rPr>
              <a:t>如何突破现有的系统架构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问题四：系统架构</a:t>
            </a:r>
            <a:endParaRPr lang="en-US" altLang="zh-CN" sz="1200" b="1" dirty="0">
              <a:solidFill>
                <a:srgbClr val="FF0000"/>
              </a:solidFill>
              <a:latin typeface="Agency FB" panose="020B0503020202020204" pitchFamily="34" charset="0"/>
            </a:endParaRPr>
          </a:p>
          <a:p>
            <a:endParaRPr lang="zh-CN" altLang="en-US" dirty="0"/>
          </a:p>
          <a:p>
            <a:endParaRPr lang="zh-CN" altLang="en-US" dirty="0"/>
          </a:p>
          <a:p>
            <a:r>
              <a:rPr lang="zh-CN" altLang="en-US" dirty="0"/>
              <a:t>大数据的系统架构</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如何对具有时序、空间等属性的全量大数据的深度处理和存储进行有效支持</a:t>
            </a:r>
          </a:p>
        </p:txBody>
      </p:sp>
    </p:spTree>
    <p:extLst>
      <p:ext uri="{BB962C8B-B14F-4D97-AF65-F5344CB8AC3E}">
        <p14:creationId xmlns:p14="http://schemas.microsoft.com/office/powerpoint/2010/main" val="42012092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2550251"/>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1239108"/>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861394"/>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5172537"/>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5" y="1278002"/>
            <a:ext cx="2821466" cy="400110"/>
          </a:xfrm>
          <a:prstGeom prst="rect">
            <a:avLst/>
          </a:prstGeom>
          <a:noFill/>
        </p:spPr>
        <p:txBody>
          <a:bodyPr wrap="square" rtlCol="0">
            <a:spAutoFit/>
          </a:bodyPr>
          <a:lstStyle/>
          <a:p>
            <a:r>
              <a:rPr lang="zh-CN" altLang="en-US" sz="2000" dirty="0">
                <a:latin typeface="Agency FB" panose="020B0503020202020204" pitchFamily="34" charset="0"/>
              </a:rPr>
              <a:t>什么是大数据</a:t>
            </a:r>
          </a:p>
        </p:txBody>
      </p:sp>
      <p:sp>
        <p:nvSpPr>
          <p:cNvPr id="134" name="文本框 133"/>
          <p:cNvSpPr txBox="1"/>
          <p:nvPr/>
        </p:nvSpPr>
        <p:spPr>
          <a:xfrm>
            <a:off x="7054245" y="2589654"/>
            <a:ext cx="2821466" cy="400110"/>
          </a:xfrm>
          <a:prstGeom prst="rect">
            <a:avLst/>
          </a:prstGeom>
          <a:noFill/>
        </p:spPr>
        <p:txBody>
          <a:bodyPr wrap="square" rtlCol="0">
            <a:spAutoFit/>
          </a:bodyPr>
          <a:lstStyle/>
          <a:p>
            <a:r>
              <a:rPr lang="zh-CN" altLang="en-US" sz="2000" dirty="0">
                <a:latin typeface="Agency FB" panose="020B0503020202020204" pitchFamily="34" charset="0"/>
              </a:rPr>
              <a:t>数据怎么影响我们</a:t>
            </a:r>
          </a:p>
        </p:txBody>
      </p:sp>
      <p:sp>
        <p:nvSpPr>
          <p:cNvPr id="135" name="文本框 134"/>
          <p:cNvSpPr txBox="1"/>
          <p:nvPr/>
        </p:nvSpPr>
        <p:spPr>
          <a:xfrm>
            <a:off x="7054245" y="3901306"/>
            <a:ext cx="2821466" cy="400110"/>
          </a:xfrm>
          <a:prstGeom prst="rect">
            <a:avLst/>
          </a:prstGeom>
          <a:noFill/>
        </p:spPr>
        <p:txBody>
          <a:bodyPr wrap="square" rtlCol="0">
            <a:spAutoFit/>
          </a:bodyPr>
          <a:lstStyle/>
          <a:p>
            <a:r>
              <a:rPr lang="zh-CN" altLang="en-US" sz="2000" dirty="0">
                <a:latin typeface="Agency FB" panose="020B0503020202020204" pitchFamily="34" charset="0"/>
              </a:rPr>
              <a:t>大数据科学问题</a:t>
            </a:r>
          </a:p>
        </p:txBody>
      </p:sp>
      <p:sp>
        <p:nvSpPr>
          <p:cNvPr id="136" name="文本框 135"/>
          <p:cNvSpPr txBox="1"/>
          <p:nvPr/>
        </p:nvSpPr>
        <p:spPr>
          <a:xfrm>
            <a:off x="7054245" y="5231275"/>
            <a:ext cx="2821466" cy="400110"/>
          </a:xfrm>
          <a:prstGeom prst="rect">
            <a:avLst/>
          </a:prstGeom>
          <a:noFill/>
        </p:spPr>
        <p:txBody>
          <a:bodyPr wrap="square" rtlCol="0">
            <a:spAutoFit/>
          </a:bodyPr>
          <a:lstStyle/>
          <a:p>
            <a:r>
              <a:rPr lang="zh-CN" altLang="en-US" sz="2000" dirty="0">
                <a:latin typeface="Agency FB" panose="020B0503020202020204" pitchFamily="34" charset="0"/>
              </a:rPr>
              <a:t>大数据应用</a:t>
            </a:r>
          </a:p>
        </p:txBody>
      </p:sp>
      <p:sp>
        <p:nvSpPr>
          <p:cNvPr id="262" name="文本框 261"/>
          <p:cNvSpPr txBox="1"/>
          <p:nvPr/>
        </p:nvSpPr>
        <p:spPr>
          <a:xfrm>
            <a:off x="6484710" y="128765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25938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9232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520584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747995"/>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305159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432858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65196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800"/>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300"/>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850"/>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350"/>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750"/>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250"/>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80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300"/>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大数据应用</a:t>
            </a:r>
          </a:p>
        </p:txBody>
      </p:sp>
    </p:spTree>
    <p:extLst>
      <p:ext uri="{BB962C8B-B14F-4D97-AF65-F5344CB8AC3E}">
        <p14:creationId xmlns:p14="http://schemas.microsoft.com/office/powerpoint/2010/main" val="39395535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cxnSp>
        <p:nvCxnSpPr>
          <p:cNvPr id="7" name="直接箭头连接符 6">
            <a:extLst>
              <a:ext uri="{FF2B5EF4-FFF2-40B4-BE49-F238E27FC236}">
                <a16:creationId xmlns:a16="http://schemas.microsoft.com/office/drawing/2014/main" id="{3EBA5DD0-40F9-48FF-B594-B2B15729183C}"/>
              </a:ext>
            </a:extLst>
          </p:cNvPr>
          <p:cNvCxnSpPr>
            <a:cxnSpLocks/>
          </p:cNvCxnSpPr>
          <p:nvPr/>
        </p:nvCxnSpPr>
        <p:spPr>
          <a:xfrm flipV="1">
            <a:off x="1847528" y="1520788"/>
            <a:ext cx="0" cy="4068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C11CAD4-E1A5-47F5-BDAB-01E741BFCB10}"/>
              </a:ext>
            </a:extLst>
          </p:cNvPr>
          <p:cNvCxnSpPr>
            <a:cxnSpLocks/>
          </p:cNvCxnSpPr>
          <p:nvPr/>
        </p:nvCxnSpPr>
        <p:spPr>
          <a:xfrm>
            <a:off x="1847528" y="5589240"/>
            <a:ext cx="81369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B1062F-322F-43EC-AB1B-9E93A48DB755}"/>
              </a:ext>
            </a:extLst>
          </p:cNvPr>
          <p:cNvSpPr txBox="1"/>
          <p:nvPr/>
        </p:nvSpPr>
        <p:spPr>
          <a:xfrm>
            <a:off x="2047248" y="1336122"/>
            <a:ext cx="1569660" cy="369332"/>
          </a:xfrm>
          <a:prstGeom prst="rect">
            <a:avLst/>
          </a:prstGeom>
          <a:noFill/>
        </p:spPr>
        <p:txBody>
          <a:bodyPr wrap="none" rtlCol="0">
            <a:spAutoFit/>
          </a:bodyPr>
          <a:lstStyle/>
          <a:p>
            <a:r>
              <a:rPr lang="zh-CN" altLang="en-US" dirty="0"/>
              <a:t>视频处理技术</a:t>
            </a:r>
          </a:p>
        </p:txBody>
      </p:sp>
      <p:sp>
        <p:nvSpPr>
          <p:cNvPr id="14" name="文本框 13">
            <a:extLst>
              <a:ext uri="{FF2B5EF4-FFF2-40B4-BE49-F238E27FC236}">
                <a16:creationId xmlns:a16="http://schemas.microsoft.com/office/drawing/2014/main" id="{539F52EF-043C-4C26-9FBB-FB477E8EAD48}"/>
              </a:ext>
            </a:extLst>
          </p:cNvPr>
          <p:cNvSpPr txBox="1"/>
          <p:nvPr/>
        </p:nvSpPr>
        <p:spPr>
          <a:xfrm>
            <a:off x="402825" y="1705454"/>
            <a:ext cx="1466252" cy="1200329"/>
          </a:xfrm>
          <a:prstGeom prst="rect">
            <a:avLst/>
          </a:prstGeom>
          <a:noFill/>
        </p:spPr>
        <p:txBody>
          <a:bodyPr wrap="square" rtlCol="0">
            <a:spAutoFit/>
          </a:bodyPr>
          <a:lstStyle/>
          <a:p>
            <a:r>
              <a:rPr lang="zh-CN" altLang="en-US" dirty="0"/>
              <a:t>计算机视觉、图像分析等智能视频技术</a:t>
            </a:r>
          </a:p>
        </p:txBody>
      </p:sp>
      <p:sp>
        <p:nvSpPr>
          <p:cNvPr id="15" name="文本框 14">
            <a:extLst>
              <a:ext uri="{FF2B5EF4-FFF2-40B4-BE49-F238E27FC236}">
                <a16:creationId xmlns:a16="http://schemas.microsoft.com/office/drawing/2014/main" id="{8D5AC569-C6D7-4A04-B48F-A2EFE50D2470}"/>
              </a:ext>
            </a:extLst>
          </p:cNvPr>
          <p:cNvSpPr txBox="1"/>
          <p:nvPr/>
        </p:nvSpPr>
        <p:spPr>
          <a:xfrm>
            <a:off x="402825" y="3102351"/>
            <a:ext cx="1466252" cy="646331"/>
          </a:xfrm>
          <a:prstGeom prst="rect">
            <a:avLst/>
          </a:prstGeom>
          <a:noFill/>
        </p:spPr>
        <p:txBody>
          <a:bodyPr wrap="square" rtlCol="0">
            <a:spAutoFit/>
          </a:bodyPr>
          <a:lstStyle/>
          <a:p>
            <a:r>
              <a:rPr lang="zh-CN" altLang="en-US" dirty="0"/>
              <a:t>数字视频压缩</a:t>
            </a:r>
          </a:p>
        </p:txBody>
      </p:sp>
      <p:sp>
        <p:nvSpPr>
          <p:cNvPr id="16" name="文本框 15">
            <a:extLst>
              <a:ext uri="{FF2B5EF4-FFF2-40B4-BE49-F238E27FC236}">
                <a16:creationId xmlns:a16="http://schemas.microsoft.com/office/drawing/2014/main" id="{78D73CBC-F5DE-4F90-AF76-675152BA14F9}"/>
              </a:ext>
            </a:extLst>
          </p:cNvPr>
          <p:cNvSpPr txBox="1"/>
          <p:nvPr/>
        </p:nvSpPr>
        <p:spPr>
          <a:xfrm>
            <a:off x="402825" y="4345795"/>
            <a:ext cx="1466252" cy="369332"/>
          </a:xfrm>
          <a:prstGeom prst="rect">
            <a:avLst/>
          </a:prstGeom>
          <a:noFill/>
        </p:spPr>
        <p:txBody>
          <a:bodyPr wrap="square" rtlCol="0">
            <a:spAutoFit/>
          </a:bodyPr>
          <a:lstStyle/>
          <a:p>
            <a:r>
              <a:rPr lang="zh-CN" altLang="en-US" dirty="0"/>
              <a:t>模拟视频</a:t>
            </a:r>
          </a:p>
        </p:txBody>
      </p:sp>
      <p:sp>
        <p:nvSpPr>
          <p:cNvPr id="17" name="文本框 16">
            <a:extLst>
              <a:ext uri="{FF2B5EF4-FFF2-40B4-BE49-F238E27FC236}">
                <a16:creationId xmlns:a16="http://schemas.microsoft.com/office/drawing/2014/main" id="{944D6A1A-F456-4597-A098-1C416F94D074}"/>
              </a:ext>
            </a:extLst>
          </p:cNvPr>
          <p:cNvSpPr txBox="1"/>
          <p:nvPr/>
        </p:nvSpPr>
        <p:spPr>
          <a:xfrm>
            <a:off x="2509748" y="5589239"/>
            <a:ext cx="936104" cy="369332"/>
          </a:xfrm>
          <a:prstGeom prst="rect">
            <a:avLst/>
          </a:prstGeom>
          <a:noFill/>
        </p:spPr>
        <p:txBody>
          <a:bodyPr wrap="square" rtlCol="0">
            <a:spAutoFit/>
          </a:bodyPr>
          <a:lstStyle/>
          <a:p>
            <a:r>
              <a:rPr lang="en-US" altLang="zh-CN" dirty="0"/>
              <a:t>1990</a:t>
            </a:r>
            <a:r>
              <a:rPr lang="zh-CN" altLang="en-US" dirty="0"/>
              <a:t>年</a:t>
            </a:r>
          </a:p>
        </p:txBody>
      </p:sp>
      <p:sp>
        <p:nvSpPr>
          <p:cNvPr id="18" name="文本框 17">
            <a:extLst>
              <a:ext uri="{FF2B5EF4-FFF2-40B4-BE49-F238E27FC236}">
                <a16:creationId xmlns:a16="http://schemas.microsoft.com/office/drawing/2014/main" id="{4A906C2A-F26E-4FCA-A3C6-C85486F25EF7}"/>
              </a:ext>
            </a:extLst>
          </p:cNvPr>
          <p:cNvSpPr txBox="1"/>
          <p:nvPr/>
        </p:nvSpPr>
        <p:spPr>
          <a:xfrm>
            <a:off x="4433967" y="5589239"/>
            <a:ext cx="936104" cy="369332"/>
          </a:xfrm>
          <a:prstGeom prst="rect">
            <a:avLst/>
          </a:prstGeom>
          <a:noFill/>
        </p:spPr>
        <p:txBody>
          <a:bodyPr wrap="square" rtlCol="0">
            <a:spAutoFit/>
          </a:bodyPr>
          <a:lstStyle/>
          <a:p>
            <a:r>
              <a:rPr lang="en-US" altLang="zh-CN" dirty="0"/>
              <a:t>2000</a:t>
            </a:r>
            <a:r>
              <a:rPr lang="zh-CN" altLang="en-US" dirty="0"/>
              <a:t>年</a:t>
            </a:r>
          </a:p>
        </p:txBody>
      </p:sp>
      <p:sp>
        <p:nvSpPr>
          <p:cNvPr id="19" name="文本框 18">
            <a:extLst>
              <a:ext uri="{FF2B5EF4-FFF2-40B4-BE49-F238E27FC236}">
                <a16:creationId xmlns:a16="http://schemas.microsoft.com/office/drawing/2014/main" id="{23631E41-C463-447B-9258-18765B92FA6D}"/>
              </a:ext>
            </a:extLst>
          </p:cNvPr>
          <p:cNvSpPr txBox="1"/>
          <p:nvPr/>
        </p:nvSpPr>
        <p:spPr>
          <a:xfrm>
            <a:off x="6290364" y="5589239"/>
            <a:ext cx="936104" cy="369332"/>
          </a:xfrm>
          <a:prstGeom prst="rect">
            <a:avLst/>
          </a:prstGeom>
          <a:noFill/>
        </p:spPr>
        <p:txBody>
          <a:bodyPr wrap="square" rtlCol="0">
            <a:spAutoFit/>
          </a:bodyPr>
          <a:lstStyle/>
          <a:p>
            <a:r>
              <a:rPr lang="en-US" altLang="zh-CN" dirty="0"/>
              <a:t>2005</a:t>
            </a:r>
            <a:r>
              <a:rPr lang="zh-CN" altLang="en-US" dirty="0"/>
              <a:t>年</a:t>
            </a:r>
          </a:p>
        </p:txBody>
      </p:sp>
      <p:sp>
        <p:nvSpPr>
          <p:cNvPr id="20" name="文本框 19">
            <a:extLst>
              <a:ext uri="{FF2B5EF4-FFF2-40B4-BE49-F238E27FC236}">
                <a16:creationId xmlns:a16="http://schemas.microsoft.com/office/drawing/2014/main" id="{523D2FE6-A9CF-4EE8-83AA-6E1C89334EBB}"/>
              </a:ext>
            </a:extLst>
          </p:cNvPr>
          <p:cNvSpPr txBox="1"/>
          <p:nvPr/>
        </p:nvSpPr>
        <p:spPr>
          <a:xfrm>
            <a:off x="8040216" y="5589239"/>
            <a:ext cx="936104" cy="369332"/>
          </a:xfrm>
          <a:prstGeom prst="rect">
            <a:avLst/>
          </a:prstGeom>
          <a:noFill/>
        </p:spPr>
        <p:txBody>
          <a:bodyPr wrap="square" rtlCol="0">
            <a:spAutoFit/>
          </a:bodyPr>
          <a:lstStyle/>
          <a:p>
            <a:r>
              <a:rPr lang="en-US" altLang="zh-CN" dirty="0"/>
              <a:t>2010</a:t>
            </a:r>
            <a:r>
              <a:rPr lang="zh-CN" altLang="en-US" dirty="0"/>
              <a:t>年</a:t>
            </a:r>
          </a:p>
        </p:txBody>
      </p:sp>
      <p:sp>
        <p:nvSpPr>
          <p:cNvPr id="21" name="立方体 20">
            <a:extLst>
              <a:ext uri="{FF2B5EF4-FFF2-40B4-BE49-F238E27FC236}">
                <a16:creationId xmlns:a16="http://schemas.microsoft.com/office/drawing/2014/main" id="{B7C18204-0BCD-4870-AC81-146824D20F24}"/>
              </a:ext>
            </a:extLst>
          </p:cNvPr>
          <p:cNvSpPr/>
          <p:nvPr/>
        </p:nvSpPr>
        <p:spPr>
          <a:xfrm>
            <a:off x="2507866" y="4864514"/>
            <a:ext cx="2218084" cy="369332"/>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模拟视频监控</a:t>
            </a:r>
          </a:p>
        </p:txBody>
      </p:sp>
      <p:sp>
        <p:nvSpPr>
          <p:cNvPr id="22" name="立方体 21">
            <a:extLst>
              <a:ext uri="{FF2B5EF4-FFF2-40B4-BE49-F238E27FC236}">
                <a16:creationId xmlns:a16="http://schemas.microsoft.com/office/drawing/2014/main" id="{676BD8D4-C3F6-4562-9661-4E6CF0088B57}"/>
              </a:ext>
            </a:extLst>
          </p:cNvPr>
          <p:cNvSpPr/>
          <p:nvPr/>
        </p:nvSpPr>
        <p:spPr>
          <a:xfrm>
            <a:off x="4151784" y="4161129"/>
            <a:ext cx="2218084" cy="369332"/>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数字视频监控</a:t>
            </a:r>
          </a:p>
        </p:txBody>
      </p:sp>
      <p:sp>
        <p:nvSpPr>
          <p:cNvPr id="23" name="立方体 22">
            <a:extLst>
              <a:ext uri="{FF2B5EF4-FFF2-40B4-BE49-F238E27FC236}">
                <a16:creationId xmlns:a16="http://schemas.microsoft.com/office/drawing/2014/main" id="{2D2D2AE7-BDAD-4092-9FBB-F48D362A6266}"/>
              </a:ext>
            </a:extLst>
          </p:cNvPr>
          <p:cNvSpPr/>
          <p:nvPr/>
        </p:nvSpPr>
        <p:spPr>
          <a:xfrm>
            <a:off x="5370071" y="3467298"/>
            <a:ext cx="2218084" cy="36933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网络视频监控</a:t>
            </a:r>
          </a:p>
        </p:txBody>
      </p:sp>
      <p:sp>
        <p:nvSpPr>
          <p:cNvPr id="24" name="立方体 23">
            <a:extLst>
              <a:ext uri="{FF2B5EF4-FFF2-40B4-BE49-F238E27FC236}">
                <a16:creationId xmlns:a16="http://schemas.microsoft.com/office/drawing/2014/main" id="{24427C97-6623-4619-A255-3E4D70FA8609}"/>
              </a:ext>
            </a:extLst>
          </p:cNvPr>
          <p:cNvSpPr/>
          <p:nvPr/>
        </p:nvSpPr>
        <p:spPr>
          <a:xfrm>
            <a:off x="6672064" y="2735603"/>
            <a:ext cx="2218084" cy="369332"/>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智能视觉监控</a:t>
            </a:r>
          </a:p>
        </p:txBody>
      </p:sp>
      <p:cxnSp>
        <p:nvCxnSpPr>
          <p:cNvPr id="26" name="直接连接符 25">
            <a:extLst>
              <a:ext uri="{FF2B5EF4-FFF2-40B4-BE49-F238E27FC236}">
                <a16:creationId xmlns:a16="http://schemas.microsoft.com/office/drawing/2014/main" id="{4173A9C5-E99F-48E2-89B8-44F5AB2F1211}"/>
              </a:ext>
            </a:extLst>
          </p:cNvPr>
          <p:cNvCxnSpPr>
            <a:cxnSpLocks/>
            <a:stCxn id="21" idx="0"/>
          </p:cNvCxnSpPr>
          <p:nvPr/>
        </p:nvCxnSpPr>
        <p:spPr>
          <a:xfrm flipV="1">
            <a:off x="3663075" y="3371800"/>
            <a:ext cx="21548" cy="14927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1C79E2C-0383-462A-8BAC-39DDE1CDE3C1}"/>
              </a:ext>
            </a:extLst>
          </p:cNvPr>
          <p:cNvCxnSpPr/>
          <p:nvPr/>
        </p:nvCxnSpPr>
        <p:spPr>
          <a:xfrm>
            <a:off x="2047248" y="4221088"/>
            <a:ext cx="161582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DEB4D99-0575-410C-A8D1-671E8AD82940}"/>
              </a:ext>
            </a:extLst>
          </p:cNvPr>
          <p:cNvSpPr txBox="1"/>
          <p:nvPr/>
        </p:nvSpPr>
        <p:spPr>
          <a:xfrm>
            <a:off x="2122035" y="3984001"/>
            <a:ext cx="1466252" cy="276999"/>
          </a:xfrm>
          <a:prstGeom prst="rect">
            <a:avLst/>
          </a:prstGeom>
          <a:noFill/>
        </p:spPr>
        <p:txBody>
          <a:bodyPr wrap="square" rtlCol="0">
            <a:spAutoFit/>
          </a:bodyPr>
          <a:lstStyle/>
          <a:p>
            <a:r>
              <a:rPr lang="zh-CN" altLang="en-US" sz="1200" dirty="0"/>
              <a:t>全部采用模拟技术</a:t>
            </a:r>
          </a:p>
        </p:txBody>
      </p:sp>
      <p:cxnSp>
        <p:nvCxnSpPr>
          <p:cNvPr id="31" name="直接连接符 30">
            <a:extLst>
              <a:ext uri="{FF2B5EF4-FFF2-40B4-BE49-F238E27FC236}">
                <a16:creationId xmlns:a16="http://schemas.microsoft.com/office/drawing/2014/main" id="{DC838392-13C8-4582-9EAD-4CF7F37A694C}"/>
              </a:ext>
            </a:extLst>
          </p:cNvPr>
          <p:cNvCxnSpPr>
            <a:cxnSpLocks/>
          </p:cNvCxnSpPr>
          <p:nvPr/>
        </p:nvCxnSpPr>
        <p:spPr>
          <a:xfrm flipV="1">
            <a:off x="4902019" y="2905783"/>
            <a:ext cx="0" cy="12888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A9F557-5B38-44CA-93E7-866C70C132DB}"/>
              </a:ext>
            </a:extLst>
          </p:cNvPr>
          <p:cNvCxnSpPr>
            <a:cxnSpLocks/>
          </p:cNvCxnSpPr>
          <p:nvPr/>
        </p:nvCxnSpPr>
        <p:spPr>
          <a:xfrm>
            <a:off x="3684623" y="3596616"/>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85449DC0-1619-4A9F-9F4E-87770BAD8AAE}"/>
              </a:ext>
            </a:extLst>
          </p:cNvPr>
          <p:cNvSpPr txBox="1"/>
          <p:nvPr/>
        </p:nvSpPr>
        <p:spPr>
          <a:xfrm>
            <a:off x="3802038" y="3140968"/>
            <a:ext cx="848747" cy="461665"/>
          </a:xfrm>
          <a:prstGeom prst="rect">
            <a:avLst/>
          </a:prstGeom>
          <a:noFill/>
        </p:spPr>
        <p:txBody>
          <a:bodyPr wrap="square" rtlCol="0">
            <a:spAutoFit/>
          </a:bodyPr>
          <a:lstStyle/>
          <a:p>
            <a:pPr algn="ctr"/>
            <a:r>
              <a:rPr lang="zh-CN" altLang="en-US" sz="1200" dirty="0"/>
              <a:t>采集：</a:t>
            </a:r>
            <a:endParaRPr lang="en-US" altLang="zh-CN" sz="1200" dirty="0"/>
          </a:p>
          <a:p>
            <a:pPr algn="ctr"/>
            <a:r>
              <a:rPr lang="zh-CN" altLang="en-US" sz="1200" dirty="0"/>
              <a:t>模拟信号</a:t>
            </a:r>
          </a:p>
        </p:txBody>
      </p:sp>
      <p:sp>
        <p:nvSpPr>
          <p:cNvPr id="35" name="文本框 34">
            <a:extLst>
              <a:ext uri="{FF2B5EF4-FFF2-40B4-BE49-F238E27FC236}">
                <a16:creationId xmlns:a16="http://schemas.microsoft.com/office/drawing/2014/main" id="{F57A2711-C776-4733-89A7-F27115BD985F}"/>
              </a:ext>
            </a:extLst>
          </p:cNvPr>
          <p:cNvSpPr txBox="1"/>
          <p:nvPr/>
        </p:nvSpPr>
        <p:spPr>
          <a:xfrm>
            <a:off x="3823776" y="3628540"/>
            <a:ext cx="848747" cy="461665"/>
          </a:xfrm>
          <a:prstGeom prst="rect">
            <a:avLst/>
          </a:prstGeom>
          <a:noFill/>
        </p:spPr>
        <p:txBody>
          <a:bodyPr wrap="square" rtlCol="0">
            <a:spAutoFit/>
          </a:bodyPr>
          <a:lstStyle/>
          <a:p>
            <a:pPr algn="ctr"/>
            <a:r>
              <a:rPr lang="zh-CN" altLang="en-US" sz="1200" dirty="0"/>
              <a:t>处理：</a:t>
            </a:r>
            <a:endParaRPr lang="en-US" altLang="zh-CN" sz="1200" dirty="0"/>
          </a:p>
          <a:p>
            <a:pPr algn="ctr"/>
            <a:r>
              <a:rPr lang="zh-CN" altLang="en-US" sz="1200" dirty="0"/>
              <a:t>数字信号</a:t>
            </a:r>
          </a:p>
        </p:txBody>
      </p:sp>
      <p:cxnSp>
        <p:nvCxnSpPr>
          <p:cNvPr id="38" name="直接连接符 37">
            <a:extLst>
              <a:ext uri="{FF2B5EF4-FFF2-40B4-BE49-F238E27FC236}">
                <a16:creationId xmlns:a16="http://schemas.microsoft.com/office/drawing/2014/main" id="{C1ABFA09-445E-42EE-AD72-9B18B8758CCF}"/>
              </a:ext>
            </a:extLst>
          </p:cNvPr>
          <p:cNvCxnSpPr>
            <a:cxnSpLocks/>
          </p:cNvCxnSpPr>
          <p:nvPr/>
        </p:nvCxnSpPr>
        <p:spPr>
          <a:xfrm flipV="1">
            <a:off x="6146460" y="2211804"/>
            <a:ext cx="0" cy="1255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E6446A0-253F-4D40-920D-084FD96A84D6}"/>
              </a:ext>
            </a:extLst>
          </p:cNvPr>
          <p:cNvCxnSpPr>
            <a:cxnSpLocks/>
          </p:cNvCxnSpPr>
          <p:nvPr/>
        </p:nvCxnSpPr>
        <p:spPr>
          <a:xfrm>
            <a:off x="4929064" y="2974133"/>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2DF2C0D-7694-478D-B196-FCF361071E00}"/>
              </a:ext>
            </a:extLst>
          </p:cNvPr>
          <p:cNvSpPr txBox="1"/>
          <p:nvPr/>
        </p:nvSpPr>
        <p:spPr>
          <a:xfrm>
            <a:off x="5049578" y="2351382"/>
            <a:ext cx="934275" cy="646331"/>
          </a:xfrm>
          <a:prstGeom prst="rect">
            <a:avLst/>
          </a:prstGeom>
          <a:noFill/>
        </p:spPr>
        <p:txBody>
          <a:bodyPr wrap="square" rtlCol="0">
            <a:spAutoFit/>
          </a:bodyPr>
          <a:lstStyle/>
          <a:p>
            <a:pPr algn="ctr"/>
            <a:r>
              <a:rPr lang="zh-CN" altLang="en-US" sz="1200" dirty="0"/>
              <a:t>数字采集</a:t>
            </a:r>
            <a:endParaRPr lang="en-US" altLang="zh-CN" sz="1200" dirty="0"/>
          </a:p>
          <a:p>
            <a:pPr algn="ctr"/>
            <a:r>
              <a:rPr lang="zh-CN" altLang="en-US" sz="1200" dirty="0"/>
              <a:t>数字存储</a:t>
            </a:r>
            <a:endParaRPr lang="en-US" altLang="zh-CN" sz="1200" dirty="0"/>
          </a:p>
          <a:p>
            <a:pPr algn="ctr"/>
            <a:r>
              <a:rPr lang="zh-CN" altLang="en-US" sz="1200" dirty="0"/>
              <a:t>数字传输</a:t>
            </a:r>
          </a:p>
        </p:txBody>
      </p:sp>
      <p:cxnSp>
        <p:nvCxnSpPr>
          <p:cNvPr id="45" name="直接连接符 44">
            <a:extLst>
              <a:ext uri="{FF2B5EF4-FFF2-40B4-BE49-F238E27FC236}">
                <a16:creationId xmlns:a16="http://schemas.microsoft.com/office/drawing/2014/main" id="{B0E8CFF1-6337-43AE-9EF0-5FF09A7B0CC3}"/>
              </a:ext>
            </a:extLst>
          </p:cNvPr>
          <p:cNvCxnSpPr>
            <a:cxnSpLocks/>
          </p:cNvCxnSpPr>
          <p:nvPr/>
        </p:nvCxnSpPr>
        <p:spPr>
          <a:xfrm flipV="1">
            <a:off x="7392144" y="1916832"/>
            <a:ext cx="0" cy="8322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ABA232E-D77F-4082-B646-AD4533094E1E}"/>
              </a:ext>
            </a:extLst>
          </p:cNvPr>
          <p:cNvCxnSpPr>
            <a:cxnSpLocks/>
          </p:cNvCxnSpPr>
          <p:nvPr/>
        </p:nvCxnSpPr>
        <p:spPr>
          <a:xfrm>
            <a:off x="6174748" y="2467575"/>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E5DAE68B-F85B-4326-96DA-B4EA895AC520}"/>
              </a:ext>
            </a:extLst>
          </p:cNvPr>
          <p:cNvSpPr txBox="1"/>
          <p:nvPr/>
        </p:nvSpPr>
        <p:spPr>
          <a:xfrm>
            <a:off x="6224119" y="1869144"/>
            <a:ext cx="1068594" cy="830997"/>
          </a:xfrm>
          <a:prstGeom prst="rect">
            <a:avLst/>
          </a:prstGeom>
          <a:noFill/>
        </p:spPr>
        <p:txBody>
          <a:bodyPr wrap="square" rtlCol="0">
            <a:spAutoFit/>
          </a:bodyPr>
          <a:lstStyle/>
          <a:p>
            <a:pPr algn="ctr"/>
            <a:r>
              <a:rPr lang="zh-CN" altLang="en-US" sz="1200" dirty="0"/>
              <a:t>运动检测</a:t>
            </a:r>
            <a:endParaRPr lang="en-US" altLang="zh-CN" sz="1200" dirty="0"/>
          </a:p>
          <a:p>
            <a:pPr algn="ctr"/>
            <a:r>
              <a:rPr lang="zh-CN" altLang="en-US" sz="1200" dirty="0"/>
              <a:t>行为检测</a:t>
            </a:r>
            <a:endParaRPr lang="en-US" altLang="zh-CN" sz="1200" dirty="0"/>
          </a:p>
          <a:p>
            <a:pPr algn="ctr"/>
            <a:r>
              <a:rPr lang="zh-CN" altLang="en-US" sz="1200" dirty="0"/>
              <a:t>入侵报警</a:t>
            </a:r>
            <a:endParaRPr lang="en-US" altLang="zh-CN" sz="1200" dirty="0"/>
          </a:p>
          <a:p>
            <a:pPr algn="ctr"/>
            <a:r>
              <a:rPr lang="zh-CN" altLang="en-US" sz="1200" dirty="0"/>
              <a:t>传感器网络</a:t>
            </a:r>
          </a:p>
        </p:txBody>
      </p:sp>
      <p:cxnSp>
        <p:nvCxnSpPr>
          <p:cNvPr id="50" name="直接箭头连接符 49">
            <a:extLst>
              <a:ext uri="{FF2B5EF4-FFF2-40B4-BE49-F238E27FC236}">
                <a16:creationId xmlns:a16="http://schemas.microsoft.com/office/drawing/2014/main" id="{C9A87432-B635-4C7C-A4EF-064137440194}"/>
              </a:ext>
            </a:extLst>
          </p:cNvPr>
          <p:cNvCxnSpPr>
            <a:cxnSpLocks/>
          </p:cNvCxnSpPr>
          <p:nvPr/>
        </p:nvCxnSpPr>
        <p:spPr>
          <a:xfrm>
            <a:off x="7429125" y="2292564"/>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2848524-629D-4EF6-9A27-94F3B4945552}"/>
              </a:ext>
            </a:extLst>
          </p:cNvPr>
          <p:cNvSpPr txBox="1"/>
          <p:nvPr/>
        </p:nvSpPr>
        <p:spPr>
          <a:xfrm>
            <a:off x="7396494" y="1705454"/>
            <a:ext cx="1282657" cy="830997"/>
          </a:xfrm>
          <a:prstGeom prst="rect">
            <a:avLst/>
          </a:prstGeom>
          <a:noFill/>
        </p:spPr>
        <p:txBody>
          <a:bodyPr wrap="square" rtlCol="0">
            <a:spAutoFit/>
          </a:bodyPr>
          <a:lstStyle/>
          <a:p>
            <a:pPr algn="ctr"/>
            <a:r>
              <a:rPr lang="zh-CN" altLang="en-US" sz="1200" dirty="0"/>
              <a:t>人脸识别</a:t>
            </a:r>
            <a:endParaRPr lang="en-US" altLang="zh-CN" sz="1200" dirty="0"/>
          </a:p>
          <a:p>
            <a:pPr algn="ctr"/>
            <a:r>
              <a:rPr lang="zh-CN" altLang="en-US" sz="1200" dirty="0"/>
              <a:t>行为识别</a:t>
            </a:r>
            <a:endParaRPr lang="en-US" altLang="zh-CN" sz="1200" dirty="0"/>
          </a:p>
          <a:p>
            <a:pPr algn="ctr"/>
            <a:r>
              <a:rPr lang="zh-CN" altLang="en-US" sz="1200" dirty="0"/>
              <a:t>异常报警</a:t>
            </a:r>
            <a:endParaRPr lang="en-US" altLang="zh-CN" sz="1200" dirty="0"/>
          </a:p>
          <a:p>
            <a:pPr algn="ctr"/>
            <a:r>
              <a:rPr lang="zh-CN" altLang="en-US" sz="1200" dirty="0"/>
              <a:t>全自动智能监控</a:t>
            </a:r>
          </a:p>
        </p:txBody>
      </p:sp>
    </p:spTree>
    <p:extLst>
      <p:ext uri="{BB962C8B-B14F-4D97-AF65-F5344CB8AC3E}">
        <p14:creationId xmlns:p14="http://schemas.microsoft.com/office/powerpoint/2010/main" val="793978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7D1B7FDD-7E71-442D-9277-BB9234592980}"/>
              </a:ext>
            </a:extLst>
          </p:cNvPr>
          <p:cNvPicPr>
            <a:picLocks noChangeAspect="1"/>
          </p:cNvPicPr>
          <p:nvPr/>
        </p:nvPicPr>
        <p:blipFill>
          <a:blip r:embed="rId3"/>
          <a:stretch>
            <a:fillRect/>
          </a:stretch>
        </p:blipFill>
        <p:spPr>
          <a:xfrm>
            <a:off x="2063552" y="1054656"/>
            <a:ext cx="8237983" cy="5570000"/>
          </a:xfrm>
          <a:prstGeom prst="rect">
            <a:avLst/>
          </a:prstGeom>
        </p:spPr>
      </p:pic>
    </p:spTree>
    <p:extLst>
      <p:ext uri="{BB962C8B-B14F-4D97-AF65-F5344CB8AC3E}">
        <p14:creationId xmlns:p14="http://schemas.microsoft.com/office/powerpoint/2010/main" val="23233205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83432" y="2436855"/>
            <a:ext cx="1944374" cy="707886"/>
          </a:xfrm>
          <a:prstGeom prst="rect">
            <a:avLst/>
          </a:prstGeom>
          <a:noFill/>
        </p:spPr>
        <p:txBody>
          <a:bodyPr wrap="square" rtlCol="0">
            <a:spAutoFit/>
          </a:bodyPr>
          <a:lstStyle/>
          <a:p>
            <a:r>
              <a:rPr lang="zh-CN" altLang="en-US" sz="2000" b="1" dirty="0">
                <a:latin typeface="Agency FB" panose="020B0503020202020204" pitchFamily="34" charset="0"/>
              </a:rPr>
              <a:t>大数据采集与处理</a:t>
            </a:r>
            <a:endParaRPr lang="en-US" altLang="zh-CN" sz="2000" b="1" dirty="0">
              <a:latin typeface="Agency FB" panose="020B0503020202020204" pitchFamily="34" charset="0"/>
            </a:endParaRPr>
          </a:p>
        </p:txBody>
      </p:sp>
      <p:sp>
        <p:nvSpPr>
          <p:cNvPr id="32" name="文本框 31"/>
          <p:cNvSpPr txBox="1"/>
          <p:nvPr/>
        </p:nvSpPr>
        <p:spPr>
          <a:xfrm>
            <a:off x="8977486" y="2436857"/>
            <a:ext cx="1723749" cy="707886"/>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大数据存储与查询</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cxnSp>
        <p:nvCxnSpPr>
          <p:cNvPr id="12" name="直接连接符 11">
            <a:extLst>
              <a:ext uri="{FF2B5EF4-FFF2-40B4-BE49-F238E27FC236}">
                <a16:creationId xmlns:a16="http://schemas.microsoft.com/office/drawing/2014/main" id="{B275DDC3-65F2-4773-9C54-C4D59D78F9F7}"/>
              </a:ext>
            </a:extLst>
          </p:cNvPr>
          <p:cNvCxnSpPr/>
          <p:nvPr/>
        </p:nvCxnSpPr>
        <p:spPr>
          <a:xfrm>
            <a:off x="6731249" y="5085183"/>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7ED61B3-C312-41F7-8F2F-074D80D9BA35}"/>
              </a:ext>
            </a:extLst>
          </p:cNvPr>
          <p:cNvSpPr txBox="1"/>
          <p:nvPr/>
        </p:nvSpPr>
        <p:spPr>
          <a:xfrm>
            <a:off x="8760296" y="4817311"/>
            <a:ext cx="1940939" cy="707886"/>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大数据计算与分析</a:t>
            </a:r>
            <a:endParaRPr lang="en-US" altLang="zh-CN" dirty="0"/>
          </a:p>
        </p:txBody>
      </p:sp>
    </p:spTree>
    <p:extLst>
      <p:ext uri="{BB962C8B-B14F-4D97-AF65-F5344CB8AC3E}">
        <p14:creationId xmlns:p14="http://schemas.microsoft.com/office/powerpoint/2010/main" val="21426781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50"/>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8"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par>
                          <p:cTn id="53" fill="hold">
                            <p:stCondLst>
                              <p:cond delay="435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1969770"/>
          </a:xfrm>
          <a:prstGeom prst="rect">
            <a:avLst/>
          </a:prstGeom>
          <a:noFill/>
        </p:spPr>
        <p:txBody>
          <a:bodyPr wrap="square" rtlCol="0">
            <a:spAutoFit/>
          </a:bodyPr>
          <a:lstStyle/>
          <a:p>
            <a:r>
              <a:rPr lang="zh-CN" altLang="en-US" dirty="0"/>
              <a:t>大数据采集与处理</a:t>
            </a:r>
            <a:endParaRPr lang="en-US" altLang="zh-CN"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信息化建设数据激增，互联网及平台已成为大数据增量数据资源的主体。</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数据采集是所有系统必不可少的。</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在传统数据库采集技术基础上，依靠并行计算提高数据处理速度。</a:t>
            </a:r>
          </a:p>
        </p:txBody>
      </p:sp>
    </p:spTree>
    <p:extLst>
      <p:ext uri="{BB962C8B-B14F-4D97-AF65-F5344CB8AC3E}">
        <p14:creationId xmlns:p14="http://schemas.microsoft.com/office/powerpoint/2010/main" val="11475496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1969770"/>
          </a:xfrm>
          <a:prstGeom prst="rect">
            <a:avLst/>
          </a:prstGeom>
          <a:noFill/>
        </p:spPr>
        <p:txBody>
          <a:bodyPr wrap="square" rtlCol="0">
            <a:spAutoFit/>
          </a:bodyPr>
          <a:lstStyle/>
          <a:p>
            <a:r>
              <a:rPr lang="zh-CN" altLang="en-US" dirty="0"/>
              <a:t>大数据存储与查询</a:t>
            </a:r>
            <a:endParaRPr lang="en-US" altLang="zh-CN"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分布式数据存储架构有利于海量数据存放。</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数据采集是所有系统必不可少的。</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Hadoop</a:t>
            </a:r>
            <a:r>
              <a:rPr lang="zh-CN" altLang="en-US" dirty="0"/>
              <a:t>、</a:t>
            </a:r>
            <a:r>
              <a:rPr lang="en-US" altLang="zh-CN" dirty="0"/>
              <a:t>MapReduce</a:t>
            </a:r>
            <a:r>
              <a:rPr lang="zh-CN" altLang="en-US" dirty="0"/>
              <a:t>、</a:t>
            </a:r>
            <a:r>
              <a:rPr lang="en-US" altLang="zh-CN" dirty="0"/>
              <a:t>DFS</a:t>
            </a:r>
            <a:r>
              <a:rPr lang="zh-CN" altLang="en-US" dirty="0"/>
              <a:t>为文件存储提供有效支撑</a:t>
            </a:r>
          </a:p>
        </p:txBody>
      </p:sp>
    </p:spTree>
    <p:extLst>
      <p:ext uri="{BB962C8B-B14F-4D97-AF65-F5344CB8AC3E}">
        <p14:creationId xmlns:p14="http://schemas.microsoft.com/office/powerpoint/2010/main" val="39207443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2000548"/>
          </a:xfrm>
          <a:prstGeom prst="rect">
            <a:avLst/>
          </a:prstGeom>
          <a:noFill/>
        </p:spPr>
        <p:txBody>
          <a:bodyPr wrap="square" rtlCol="0">
            <a:spAutoFit/>
          </a:bodyPr>
          <a:lstStyle/>
          <a:p>
            <a:r>
              <a:rPr lang="zh-CN" altLang="en-US" dirty="0"/>
              <a:t>大数据计算与分析</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数据分析在于从复杂的数据中发现规律提取新的知识，是大数据挖掘的关键。</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根据处理的数据类型和分析目标，采用适当的算法模型，快速处理数据。</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在大数据服务于决策支撑的场景下，以直观方式将结果呈现给用户，是大数据分析的重要环节。</a:t>
            </a:r>
          </a:p>
        </p:txBody>
      </p:sp>
    </p:spTree>
    <p:extLst>
      <p:ext uri="{BB962C8B-B14F-4D97-AF65-F5344CB8AC3E}">
        <p14:creationId xmlns:p14="http://schemas.microsoft.com/office/powerpoint/2010/main" val="26232044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631662" y="2436855"/>
            <a:ext cx="1296144" cy="400110"/>
          </a:xfrm>
          <a:prstGeom prst="rect">
            <a:avLst/>
          </a:prstGeom>
          <a:noFill/>
        </p:spPr>
        <p:txBody>
          <a:bodyPr wrap="square" rtlCol="0">
            <a:spAutoFit/>
          </a:bodyPr>
          <a:lstStyle/>
          <a:p>
            <a:r>
              <a:rPr lang="zh-CN" altLang="en-US" sz="2000" b="1" dirty="0">
                <a:latin typeface="Agency FB" panose="020B0503020202020204" pitchFamily="34" charset="0"/>
              </a:rPr>
              <a:t>数据分析</a:t>
            </a:r>
            <a:endParaRPr lang="en-US" altLang="zh-CN" sz="2000" b="1" dirty="0">
              <a:latin typeface="Agency FB" panose="020B0503020202020204" pitchFamily="34" charset="0"/>
            </a:endParaRPr>
          </a:p>
        </p:txBody>
      </p:sp>
      <p:sp>
        <p:nvSpPr>
          <p:cNvPr id="32" name="文本框 31"/>
          <p:cNvSpPr txBox="1"/>
          <p:nvPr/>
        </p:nvSpPr>
        <p:spPr>
          <a:xfrm>
            <a:off x="8977487" y="2436857"/>
            <a:ext cx="1222970" cy="400110"/>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数据建模</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6736011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50"/>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707886"/>
          </a:xfrm>
          <a:prstGeom prst="rect">
            <a:avLst/>
          </a:prstGeom>
          <a:noFill/>
        </p:spPr>
        <p:txBody>
          <a:bodyPr wrap="square" rtlCol="0">
            <a:spAutoFit/>
          </a:bodyPr>
          <a:lstStyle/>
          <a:p>
            <a:r>
              <a:rPr lang="zh-CN" altLang="en-US" sz="1600" b="1" dirty="0">
                <a:latin typeface="Agency FB" panose="020B0503020202020204" pitchFamily="34" charset="0"/>
              </a:rPr>
              <a:t>数据建模</a:t>
            </a:r>
            <a:endParaRPr lang="en-US" altLang="zh-CN" sz="1600" b="1" dirty="0">
              <a:latin typeface="Agency FB" panose="020B0503020202020204" pitchFamily="34" charset="0"/>
            </a:endParaRPr>
          </a:p>
          <a:p>
            <a:r>
              <a:rPr lang="zh-CN" altLang="en-US" sz="1200" dirty="0">
                <a:latin typeface="Agency FB" panose="020B0503020202020204" pitchFamily="34" charset="0"/>
              </a:rPr>
              <a:t>设计合适的模型对数据集建模，并进行参数调优等工作</a:t>
            </a:r>
            <a:endParaRPr lang="en-US" altLang="zh-CN" sz="1200" dirty="0">
              <a:latin typeface="Agency FB" panose="020B0503020202020204" pitchFamily="34" charset="0"/>
            </a:endParaRP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707886"/>
          </a:xfrm>
          <a:prstGeom prst="rect">
            <a:avLst/>
          </a:prstGeom>
          <a:noFill/>
        </p:spPr>
        <p:txBody>
          <a:bodyPr wrap="square" rtlCol="0">
            <a:spAutoFit/>
          </a:bodyPr>
          <a:lstStyle/>
          <a:p>
            <a:r>
              <a:rPr lang="zh-CN" altLang="en-US" sz="1600" b="1" dirty="0">
                <a:latin typeface="Agency FB" panose="020B0503020202020204" pitchFamily="34" charset="0"/>
              </a:rPr>
              <a:t>数据分析和可视化</a:t>
            </a:r>
            <a:endParaRPr lang="en-US" altLang="zh-CN" sz="1600" b="1" dirty="0">
              <a:latin typeface="Agency FB" panose="020B0503020202020204" pitchFamily="34" charset="0"/>
            </a:endParaRPr>
          </a:p>
          <a:p>
            <a:r>
              <a:rPr lang="zh-CN" altLang="en-US" sz="1200" dirty="0">
                <a:latin typeface="Agency FB" panose="020B0503020202020204" pitchFamily="34" charset="0"/>
              </a:rPr>
              <a:t>对数据分布等特性有一个大致的了解</a:t>
            </a:r>
            <a:endParaRPr lang="en-US" altLang="zh-CN" sz="1200" dirty="0">
              <a:latin typeface="Agency FB" panose="020B0503020202020204" pitchFamily="34" charset="0"/>
            </a:endParaRPr>
          </a:p>
        </p:txBody>
      </p:sp>
      <p:sp>
        <p:nvSpPr>
          <p:cNvPr id="23" name="文本框 22"/>
          <p:cNvSpPr txBox="1"/>
          <p:nvPr/>
        </p:nvSpPr>
        <p:spPr>
          <a:xfrm>
            <a:off x="8687206" y="1565639"/>
            <a:ext cx="2092435" cy="738664"/>
          </a:xfrm>
          <a:prstGeom prst="rect">
            <a:avLst/>
          </a:prstGeom>
          <a:noFill/>
        </p:spPr>
        <p:txBody>
          <a:bodyPr wrap="square" rtlCol="0">
            <a:spAutoFit/>
          </a:bodyPr>
          <a:lstStyle/>
          <a:p>
            <a:r>
              <a:rPr lang="zh-CN" altLang="en-US" b="1" dirty="0">
                <a:latin typeface="Agency FB" panose="020B0503020202020204" pitchFamily="34" charset="0"/>
              </a:rPr>
              <a:t>数据获取</a:t>
            </a:r>
            <a:endParaRPr lang="en-US" altLang="zh-CN" b="1" dirty="0">
              <a:latin typeface="Agency FB" panose="020B0503020202020204" pitchFamily="34" charset="0"/>
            </a:endParaRPr>
          </a:p>
          <a:p>
            <a:r>
              <a:rPr lang="zh-CN" altLang="en-US" sz="1200" dirty="0">
                <a:latin typeface="Agency FB" panose="020B0503020202020204" pitchFamily="34" charset="0"/>
              </a:rPr>
              <a:t>建模第一步，可以从很多公开的网站下载数据</a:t>
            </a:r>
            <a:endParaRPr lang="en-US" altLang="zh-CN" sz="1200" dirty="0">
              <a:latin typeface="Agency FB" panose="020B0503020202020204" pitchFamily="34" charset="0"/>
            </a:endParaRP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707886"/>
          </a:xfrm>
          <a:prstGeom prst="rect">
            <a:avLst/>
          </a:prstGeom>
          <a:noFill/>
        </p:spPr>
        <p:txBody>
          <a:bodyPr wrap="square" rtlCol="0">
            <a:spAutoFit/>
          </a:bodyPr>
          <a:lstStyle/>
          <a:p>
            <a:r>
              <a:rPr lang="zh-CN" altLang="en-US" sz="1600" b="1" dirty="0">
                <a:latin typeface="Agency FB" panose="020B0503020202020204" pitchFamily="34" charset="0"/>
              </a:rPr>
              <a:t>结果评测</a:t>
            </a:r>
            <a:endParaRPr lang="en-US" altLang="zh-CN" sz="1600" b="1" dirty="0">
              <a:latin typeface="Agency FB" panose="020B0503020202020204" pitchFamily="34" charset="0"/>
            </a:endParaRPr>
          </a:p>
          <a:p>
            <a:r>
              <a:rPr lang="zh-CN" altLang="en-US" sz="1200" dirty="0">
                <a:latin typeface="Agency FB" panose="020B0503020202020204" pitchFamily="34" charset="0"/>
              </a:rPr>
              <a:t>模型预测，并计算分类的准确率</a:t>
            </a:r>
            <a:endParaRPr lang="en-US" altLang="zh-CN" sz="1200" dirty="0">
              <a:latin typeface="Agency FB" panose="020B0503020202020204" pitchFamily="34" charset="0"/>
            </a:endParaRPr>
          </a:p>
        </p:txBody>
      </p:sp>
      <p:cxnSp>
        <p:nvCxnSpPr>
          <p:cNvPr id="15" name="直接连接符 14">
            <a:extLst>
              <a:ext uri="{FF2B5EF4-FFF2-40B4-BE49-F238E27FC236}">
                <a16:creationId xmlns:a16="http://schemas.microsoft.com/office/drawing/2014/main" id="{AD023BD6-E5EB-4024-AB80-0BE44D1548BE}"/>
              </a:ext>
            </a:extLst>
          </p:cNvPr>
          <p:cNvCxnSpPr/>
          <p:nvPr/>
        </p:nvCxnSpPr>
        <p:spPr>
          <a:xfrm flipH="1">
            <a:off x="7997078" y="5768170"/>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FAC710-43D5-4B61-9D53-ACA23AB1A2CF}"/>
              </a:ext>
            </a:extLst>
          </p:cNvPr>
          <p:cNvSpPr txBox="1"/>
          <p:nvPr/>
        </p:nvSpPr>
        <p:spPr>
          <a:xfrm>
            <a:off x="8593384" y="5085184"/>
            <a:ext cx="2092435" cy="892552"/>
          </a:xfrm>
          <a:prstGeom prst="rect">
            <a:avLst/>
          </a:prstGeom>
          <a:noFill/>
        </p:spPr>
        <p:txBody>
          <a:bodyPr wrap="square" rtlCol="0">
            <a:spAutoFit/>
          </a:bodyPr>
          <a:lstStyle/>
          <a:p>
            <a:r>
              <a:rPr lang="zh-CN" altLang="en-US" sz="1600" b="1" dirty="0">
                <a:latin typeface="Agency FB" panose="020B0503020202020204" pitchFamily="34" charset="0"/>
              </a:rPr>
              <a:t>数据处理</a:t>
            </a:r>
            <a:endParaRPr lang="en-US" altLang="zh-CN" sz="1600" b="1" dirty="0">
              <a:latin typeface="Agency FB" panose="020B0503020202020204" pitchFamily="34" charset="0"/>
            </a:endParaRPr>
          </a:p>
          <a:p>
            <a:r>
              <a:rPr lang="zh-CN" altLang="en-US" sz="1200" dirty="0">
                <a:latin typeface="Agency FB" panose="020B0503020202020204" pitchFamily="34" charset="0"/>
              </a:rPr>
              <a:t>在对数据基础特征分析后，对数据和特征进行联合、拼凑、清理等处理</a:t>
            </a:r>
            <a:endParaRPr lang="en-US" altLang="zh-CN" sz="1200" dirty="0">
              <a:latin typeface="Agency FB" panose="020B0503020202020204" pitchFamily="34" charset="0"/>
            </a:endParaRPr>
          </a:p>
        </p:txBody>
      </p:sp>
      <p:sp>
        <p:nvSpPr>
          <p:cNvPr id="19" name="文本框 18">
            <a:extLst>
              <a:ext uri="{FF2B5EF4-FFF2-40B4-BE49-F238E27FC236}">
                <a16:creationId xmlns:a16="http://schemas.microsoft.com/office/drawing/2014/main" id="{EFEE7156-6ACE-4B16-B279-A385BEBED2BF}"/>
              </a:ext>
            </a:extLst>
          </p:cNvPr>
          <p:cNvSpPr txBox="1"/>
          <p:nvPr/>
        </p:nvSpPr>
        <p:spPr>
          <a:xfrm>
            <a:off x="5879976" y="3933056"/>
            <a:ext cx="1211831" cy="400110"/>
          </a:xfrm>
          <a:prstGeom prst="rect">
            <a:avLst/>
          </a:prstGeom>
          <a:noFill/>
        </p:spPr>
        <p:txBody>
          <a:bodyPr wrap="square" rtlCol="0">
            <a:spAutoFit/>
          </a:bodyPr>
          <a:lstStyle/>
          <a:p>
            <a:r>
              <a:rPr lang="en-US" altLang="zh-CN" sz="20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1673405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50"/>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50"/>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50"/>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50"/>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50"/>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50"/>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50"/>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5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5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50"/>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par>
                          <p:cTn id="62" fill="hold">
                            <p:stCondLst>
                              <p:cond delay="7350"/>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7850"/>
                            </p:stCondLst>
                            <p:childTnLst>
                              <p:par>
                                <p:cTn id="67" presetID="22"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8350"/>
                            </p:stCondLst>
                            <p:childTnLst>
                              <p:par>
                                <p:cTn id="71" presetID="22" presetClass="entr" presetSubtype="1"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26DB0ED6-C383-4CBA-815F-D838C889A43B}"/>
              </a:ext>
            </a:extLst>
          </p:cNvPr>
          <p:cNvPicPr>
            <a:picLocks noChangeAspect="1"/>
          </p:cNvPicPr>
          <p:nvPr/>
        </p:nvPicPr>
        <p:blipFill>
          <a:blip r:embed="rId3"/>
          <a:stretch>
            <a:fillRect/>
          </a:stretch>
        </p:blipFill>
        <p:spPr>
          <a:xfrm>
            <a:off x="5015880" y="4584"/>
            <a:ext cx="6577509" cy="6858000"/>
          </a:xfrm>
          <a:prstGeom prst="rect">
            <a:avLst/>
          </a:prstGeom>
        </p:spPr>
      </p:pic>
    </p:spTree>
    <p:extLst>
      <p:ext uri="{BB962C8B-B14F-4D97-AF65-F5344CB8AC3E}">
        <p14:creationId xmlns:p14="http://schemas.microsoft.com/office/powerpoint/2010/main" val="18416888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什么是大数据</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6" name="文本框 5"/>
          <p:cNvSpPr txBox="1"/>
          <p:nvPr/>
        </p:nvSpPr>
        <p:spPr>
          <a:xfrm>
            <a:off x="4871864" y="5840773"/>
            <a:ext cx="3024336" cy="461665"/>
          </a:xfrm>
          <a:prstGeom prst="rect">
            <a:avLst/>
          </a:prstGeom>
          <a:noFill/>
        </p:spPr>
        <p:txBody>
          <a:bodyPr wrap="square" rtlCol="0">
            <a:spAutoFit/>
          </a:bodyPr>
          <a:lstStyle>
            <a:defPPr>
              <a:defRPr lang="zh-CN"/>
            </a:defPPr>
            <a:lvl1pPr>
              <a:defRPr sz="2400">
                <a:latin typeface="Agency FB" panose="020B0503020202020204" pitchFamily="34" charset="0"/>
              </a:defRPr>
            </a:lvl1pPr>
          </a:lstStyle>
          <a:p>
            <a:r>
              <a:rPr lang="zh-CN" altLang="en-US" dirty="0"/>
              <a:t>学习一种使用模型解决问题的方法</a:t>
            </a:r>
            <a:endParaRPr lang="en-US" altLang="zh-CN" dirty="0"/>
          </a:p>
        </p:txBody>
      </p:sp>
      <p:sp>
        <p:nvSpPr>
          <p:cNvPr id="7" name="文本框 6"/>
          <p:cNvSpPr txBox="1"/>
          <p:nvPr/>
        </p:nvSpPr>
        <p:spPr>
          <a:xfrm>
            <a:off x="1415480" y="2150211"/>
            <a:ext cx="2376264" cy="1200329"/>
          </a:xfrm>
          <a:prstGeom prst="rect">
            <a:avLst/>
          </a:prstGeom>
          <a:noFill/>
        </p:spPr>
        <p:txBody>
          <a:bodyPr wrap="square" rtlCol="0">
            <a:spAutoFit/>
          </a:bodyPr>
          <a:lstStyle/>
          <a:p>
            <a:r>
              <a:rPr lang="zh-CN" altLang="en-US" sz="2400" dirty="0">
                <a:latin typeface="Agency FB" panose="020B0503020202020204" pitchFamily="34" charset="0"/>
              </a:rPr>
              <a:t>学习一门可对数据进行处理的机器语言</a:t>
            </a:r>
            <a:endParaRPr lang="en-US" altLang="zh-CN" sz="2400" dirty="0">
              <a:latin typeface="Agency FB" panose="020B0503020202020204" pitchFamily="34" charset="0"/>
            </a:endParaRPr>
          </a:p>
        </p:txBody>
      </p:sp>
      <p:sp>
        <p:nvSpPr>
          <p:cNvPr id="8" name="文本框 7"/>
          <p:cNvSpPr txBox="1"/>
          <p:nvPr/>
        </p:nvSpPr>
        <p:spPr>
          <a:xfrm>
            <a:off x="8688288" y="2150211"/>
            <a:ext cx="2376264" cy="276999"/>
          </a:xfrm>
          <a:prstGeom prst="rect">
            <a:avLst/>
          </a:prstGeom>
          <a:noFill/>
        </p:spPr>
        <p:txBody>
          <a:bodyPr wrap="square" rtlCol="0">
            <a:spAutoFit/>
          </a:bodyPr>
          <a:lstStyle>
            <a:defPPr>
              <a:defRPr lang="zh-CN"/>
            </a:defPPr>
            <a:lvl1pPr>
              <a:defRPr sz="2400">
                <a:latin typeface="Agency FB" panose="020B0503020202020204" pitchFamily="34" charset="0"/>
              </a:defRPr>
            </a:lvl1pPr>
          </a:lstStyle>
          <a:p>
            <a:r>
              <a:rPr lang="zh-CN" altLang="en-US" dirty="0"/>
              <a:t>学习一种建模思维</a:t>
            </a:r>
            <a:endParaRPr lang="en-US" altLang="zh-CN" dirty="0"/>
          </a:p>
        </p:txBody>
      </p:sp>
    </p:spTree>
    <p:extLst>
      <p:ext uri="{BB962C8B-B14F-4D97-AF65-F5344CB8AC3E}">
        <p14:creationId xmlns:p14="http://schemas.microsoft.com/office/powerpoint/2010/main" val="16262199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8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3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8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45852" y="3140968"/>
            <a:ext cx="5323868" cy="384207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6" name="椭圆 5"/>
          <p:cNvSpPr/>
          <p:nvPr/>
        </p:nvSpPr>
        <p:spPr>
          <a:xfrm>
            <a:off x="2999656" y="2420888"/>
            <a:ext cx="6264696" cy="626469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6" idx="1"/>
          </p:cNvCxnSpPr>
          <p:nvPr/>
        </p:nvCxnSpPr>
        <p:spPr>
          <a:xfrm>
            <a:off x="2927806" y="2700440"/>
            <a:ext cx="989293"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7"/>
          </p:cNvCxnSpPr>
          <p:nvPr/>
        </p:nvCxnSpPr>
        <p:spPr>
          <a:xfrm flipH="1">
            <a:off x="8346909" y="2700440"/>
            <a:ext cx="989294"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2"/>
          </p:cNvCxnSpPr>
          <p:nvPr/>
        </p:nvCxnSpPr>
        <p:spPr>
          <a:xfrm>
            <a:off x="1721036"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6"/>
          </p:cNvCxnSpPr>
          <p:nvPr/>
        </p:nvCxnSpPr>
        <p:spPr>
          <a:xfrm flipH="1">
            <a:off x="9264352"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79376" y="5054261"/>
            <a:ext cx="2644803" cy="646331"/>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数据采集、存储、计算技术介绍</a:t>
            </a:r>
            <a:endParaRPr lang="en-US" altLang="zh-CN" dirty="0"/>
          </a:p>
        </p:txBody>
      </p:sp>
      <p:sp>
        <p:nvSpPr>
          <p:cNvPr id="22" name="文本框 21"/>
          <p:cNvSpPr txBox="1"/>
          <p:nvPr/>
        </p:nvSpPr>
        <p:spPr>
          <a:xfrm>
            <a:off x="1443878" y="2253935"/>
            <a:ext cx="2239795"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en-US" altLang="zh-CN" dirty="0"/>
              <a:t>Python</a:t>
            </a:r>
            <a:r>
              <a:rPr lang="zh-CN" altLang="en-US" dirty="0"/>
              <a:t>语言学习</a:t>
            </a:r>
            <a:endParaRPr lang="en-US" altLang="zh-CN" dirty="0"/>
          </a:p>
        </p:txBody>
      </p:sp>
      <p:sp>
        <p:nvSpPr>
          <p:cNvPr id="23" name="文本框 22"/>
          <p:cNvSpPr txBox="1"/>
          <p:nvPr/>
        </p:nvSpPr>
        <p:spPr>
          <a:xfrm>
            <a:off x="8454807" y="2191332"/>
            <a:ext cx="2376264"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基于建模的案例分析</a:t>
            </a:r>
            <a:endParaRPr lang="en-US" altLang="zh-CN" dirty="0"/>
          </a:p>
        </p:txBody>
      </p:sp>
      <p:sp>
        <p:nvSpPr>
          <p:cNvPr id="24" name="文本框 23"/>
          <p:cNvSpPr txBox="1"/>
          <p:nvPr/>
        </p:nvSpPr>
        <p:spPr>
          <a:xfrm>
            <a:off x="9480376" y="5157192"/>
            <a:ext cx="2232248"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数据可视化介绍</a:t>
            </a:r>
            <a:endParaRPr lang="en-US" altLang="zh-CN" dirty="0"/>
          </a:p>
        </p:txBody>
      </p:sp>
    </p:spTree>
    <p:extLst>
      <p:ext uri="{BB962C8B-B14F-4D97-AF65-F5344CB8AC3E}">
        <p14:creationId xmlns:p14="http://schemas.microsoft.com/office/powerpoint/2010/main" val="25054767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25"/>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825"/>
                            </p:stCondLst>
                            <p:childTnLst>
                              <p:par>
                                <p:cTn id="25" presetID="21"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500"/>
                                        <p:tgtEl>
                                          <p:spTgt spid="6"/>
                                        </p:tgtEl>
                                      </p:cBhvr>
                                    </p:animEffect>
                                  </p:childTnLst>
                                </p:cTn>
                              </p:par>
                            </p:childTnLst>
                          </p:cTn>
                        </p:par>
                        <p:par>
                          <p:cTn id="28" fill="hold">
                            <p:stCondLst>
                              <p:cond delay="2325"/>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825"/>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3325"/>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825"/>
                            </p:stCondLst>
                            <p:childTnLst>
                              <p:par>
                                <p:cTn id="50" presetID="2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325"/>
                            </p:stCondLst>
                            <p:childTnLst>
                              <p:par>
                                <p:cTn id="54" presetID="22" presetClass="entr" presetSubtype="1"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1" grpId="0"/>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pic>
        <p:nvPicPr>
          <p:cNvPr id="5" name="图片 4"/>
          <p:cNvPicPr>
            <a:picLocks noChangeAspect="1"/>
          </p:cNvPicPr>
          <p:nvPr/>
        </p:nvPicPr>
        <p:blipFill>
          <a:blip r:embed="rId3"/>
          <a:stretch>
            <a:fillRect/>
          </a:stretch>
        </p:blipFill>
        <p:spPr>
          <a:xfrm rot="5400000" flipH="1">
            <a:off x="6968433" y="1548455"/>
            <a:ext cx="5622764" cy="5207390"/>
          </a:xfrm>
          <a:prstGeom prst="rect">
            <a:avLst/>
          </a:prstGeom>
        </p:spPr>
      </p:pic>
      <p:cxnSp>
        <p:nvCxnSpPr>
          <p:cNvPr id="7" name="直接连接符 6"/>
          <p:cNvCxnSpPr/>
          <p:nvPr/>
        </p:nvCxnSpPr>
        <p:spPr>
          <a:xfrm>
            <a:off x="464144" y="5517232"/>
            <a:ext cx="71041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92949" y="3861049"/>
            <a:ext cx="521085" cy="1656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314034" y="3861050"/>
            <a:ext cx="487027" cy="1656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cxnSpLocks/>
          </p:cNvCxnSpPr>
          <p:nvPr/>
        </p:nvCxnSpPr>
        <p:spPr>
          <a:xfrm flipV="1">
            <a:off x="2713802" y="3501008"/>
            <a:ext cx="429870" cy="2016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flipH="1" flipV="1">
            <a:off x="3143672" y="3501008"/>
            <a:ext cx="578243" cy="2016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flipV="1">
            <a:off x="3651684" y="3140968"/>
            <a:ext cx="428092"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flipH="1" flipV="1">
            <a:off x="4079776" y="3140968"/>
            <a:ext cx="580021"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cxnSpLocks/>
          </p:cNvCxnSpPr>
          <p:nvPr/>
        </p:nvCxnSpPr>
        <p:spPr>
          <a:xfrm flipV="1">
            <a:off x="4566803" y="1844824"/>
            <a:ext cx="665101" cy="3672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flipH="1" flipV="1">
            <a:off x="5231904" y="1844824"/>
            <a:ext cx="343012" cy="3672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4541" y="6128574"/>
            <a:ext cx="5782621" cy="461665"/>
          </a:xfrm>
          <a:prstGeom prst="rect">
            <a:avLst/>
          </a:prstGeom>
          <a:noFill/>
        </p:spPr>
        <p:txBody>
          <a:bodyPr wrap="square" rtlCol="0">
            <a:spAutoFit/>
          </a:bodyPr>
          <a:lstStyle/>
          <a:p>
            <a:r>
              <a:rPr lang="zh-CN" altLang="en-US" sz="1200" dirty="0">
                <a:latin typeface="Agency FB" panose="020B0503020202020204" pitchFamily="34" charset="0"/>
              </a:rPr>
              <a:t>希望您喜欢该课程，且在以后的工作生活中让学到的内容成为解决您的实际问题的一种方法</a:t>
            </a:r>
            <a:endParaRPr lang="en-US" altLang="zh-CN" sz="1200" dirty="0">
              <a:latin typeface="Agency FB" panose="020B0503020202020204" pitchFamily="34" charset="0"/>
            </a:endParaRPr>
          </a:p>
        </p:txBody>
      </p:sp>
      <p:sp>
        <p:nvSpPr>
          <p:cNvPr id="34" name="矩形 33"/>
          <p:cNvSpPr/>
          <p:nvPr/>
        </p:nvSpPr>
        <p:spPr>
          <a:xfrm>
            <a:off x="2053491" y="5551552"/>
            <a:ext cx="646331" cy="369332"/>
          </a:xfrm>
          <a:prstGeom prst="rect">
            <a:avLst/>
          </a:prstGeom>
        </p:spPr>
        <p:txBody>
          <a:bodyPr wrap="none">
            <a:spAutoFit/>
          </a:bodyPr>
          <a:lstStyle/>
          <a:p>
            <a:r>
              <a:rPr lang="zh-CN" altLang="en-US" dirty="0">
                <a:latin typeface="Agency FB" panose="020B0503020202020204" pitchFamily="34" charset="0"/>
              </a:rPr>
              <a:t>出勤</a:t>
            </a:r>
          </a:p>
        </p:txBody>
      </p:sp>
      <p:sp>
        <p:nvSpPr>
          <p:cNvPr id="35" name="矩形 34"/>
          <p:cNvSpPr/>
          <p:nvPr/>
        </p:nvSpPr>
        <p:spPr>
          <a:xfrm>
            <a:off x="2988665" y="5551552"/>
            <a:ext cx="646331" cy="369332"/>
          </a:xfrm>
          <a:prstGeom prst="rect">
            <a:avLst/>
          </a:prstGeom>
        </p:spPr>
        <p:txBody>
          <a:bodyPr wrap="none">
            <a:spAutoFit/>
          </a:bodyPr>
          <a:lstStyle/>
          <a:p>
            <a:r>
              <a:rPr lang="zh-CN" altLang="en-US" dirty="0">
                <a:latin typeface="Agency FB" panose="020B0503020202020204" pitchFamily="34" charset="0"/>
              </a:rPr>
              <a:t>课堂</a:t>
            </a:r>
          </a:p>
        </p:txBody>
      </p:sp>
      <p:sp>
        <p:nvSpPr>
          <p:cNvPr id="36" name="矩形 35"/>
          <p:cNvSpPr/>
          <p:nvPr/>
        </p:nvSpPr>
        <p:spPr>
          <a:xfrm>
            <a:off x="3950820" y="5551552"/>
            <a:ext cx="646331" cy="369332"/>
          </a:xfrm>
          <a:prstGeom prst="rect">
            <a:avLst/>
          </a:prstGeom>
        </p:spPr>
        <p:txBody>
          <a:bodyPr wrap="none">
            <a:spAutoFit/>
          </a:bodyPr>
          <a:lstStyle/>
          <a:p>
            <a:r>
              <a:rPr lang="zh-CN" altLang="en-US" dirty="0">
                <a:latin typeface="Agency FB" panose="020B0503020202020204" pitchFamily="34" charset="0"/>
              </a:rPr>
              <a:t>作业</a:t>
            </a:r>
          </a:p>
        </p:txBody>
      </p:sp>
      <p:sp>
        <p:nvSpPr>
          <p:cNvPr id="37" name="矩形 36"/>
          <p:cNvSpPr/>
          <p:nvPr/>
        </p:nvSpPr>
        <p:spPr>
          <a:xfrm>
            <a:off x="4865939" y="5551552"/>
            <a:ext cx="646331" cy="369332"/>
          </a:xfrm>
          <a:prstGeom prst="rect">
            <a:avLst/>
          </a:prstGeom>
        </p:spPr>
        <p:txBody>
          <a:bodyPr wrap="none">
            <a:spAutoFit/>
          </a:bodyPr>
          <a:lstStyle/>
          <a:p>
            <a:r>
              <a:rPr lang="zh-CN" altLang="en-US" dirty="0">
                <a:latin typeface="Agency FB" panose="020B0503020202020204" pitchFamily="34" charset="0"/>
              </a:rPr>
              <a:t>考试</a:t>
            </a:r>
          </a:p>
        </p:txBody>
      </p:sp>
      <p:sp>
        <p:nvSpPr>
          <p:cNvPr id="38" name="矩形 37"/>
          <p:cNvSpPr/>
          <p:nvPr/>
        </p:nvSpPr>
        <p:spPr>
          <a:xfrm>
            <a:off x="2090446" y="3387872"/>
            <a:ext cx="479618" cy="369332"/>
          </a:xfrm>
          <a:prstGeom prst="rect">
            <a:avLst/>
          </a:prstGeom>
        </p:spPr>
        <p:txBody>
          <a:bodyPr wrap="none">
            <a:spAutoFit/>
          </a:bodyPr>
          <a:lstStyle/>
          <a:p>
            <a:r>
              <a:rPr lang="en-US" altLang="zh-CN" dirty="0">
                <a:latin typeface="Agency FB" panose="020B0503020202020204" pitchFamily="34" charset="0"/>
              </a:rPr>
              <a:t>15%</a:t>
            </a:r>
            <a:endParaRPr lang="zh-CN" altLang="en-US" dirty="0">
              <a:latin typeface="Agency FB" panose="020B0503020202020204" pitchFamily="34" charset="0"/>
            </a:endParaRPr>
          </a:p>
        </p:txBody>
      </p:sp>
      <p:sp>
        <p:nvSpPr>
          <p:cNvPr id="39" name="矩形 38"/>
          <p:cNvSpPr/>
          <p:nvPr/>
        </p:nvSpPr>
        <p:spPr>
          <a:xfrm>
            <a:off x="2918060" y="3027278"/>
            <a:ext cx="479618" cy="369332"/>
          </a:xfrm>
          <a:prstGeom prst="rect">
            <a:avLst/>
          </a:prstGeom>
        </p:spPr>
        <p:txBody>
          <a:bodyPr wrap="none">
            <a:spAutoFit/>
          </a:bodyPr>
          <a:lstStyle/>
          <a:p>
            <a:r>
              <a:rPr lang="en-US" altLang="zh-CN" dirty="0">
                <a:latin typeface="Agency FB" panose="020B0503020202020204" pitchFamily="34" charset="0"/>
              </a:rPr>
              <a:t>15%</a:t>
            </a:r>
            <a:endParaRPr lang="zh-CN" altLang="en-US" dirty="0">
              <a:latin typeface="Agency FB" panose="020B0503020202020204" pitchFamily="34" charset="0"/>
            </a:endParaRPr>
          </a:p>
        </p:txBody>
      </p:sp>
      <p:sp>
        <p:nvSpPr>
          <p:cNvPr id="40" name="矩形 39"/>
          <p:cNvSpPr/>
          <p:nvPr/>
        </p:nvSpPr>
        <p:spPr>
          <a:xfrm>
            <a:off x="3984736" y="2465966"/>
            <a:ext cx="569387" cy="369332"/>
          </a:xfrm>
          <a:prstGeom prst="rect">
            <a:avLst/>
          </a:prstGeom>
        </p:spPr>
        <p:txBody>
          <a:bodyPr wrap="none">
            <a:spAutoFit/>
          </a:bodyPr>
          <a:lstStyle/>
          <a:p>
            <a:r>
              <a:rPr lang="zh-CN" altLang="en-US" dirty="0">
                <a:latin typeface="Agency FB" panose="020B0503020202020204" pitchFamily="34" charset="0"/>
              </a:rPr>
              <a:t>？</a:t>
            </a:r>
            <a:r>
              <a:rPr lang="en-US" altLang="zh-CN" dirty="0">
                <a:latin typeface="Agency FB" panose="020B0503020202020204" pitchFamily="34" charset="0"/>
              </a:rPr>
              <a:t>%</a:t>
            </a:r>
            <a:endParaRPr lang="zh-CN" altLang="en-US" dirty="0">
              <a:latin typeface="Agency FB" panose="020B0503020202020204" pitchFamily="34" charset="0"/>
            </a:endParaRPr>
          </a:p>
        </p:txBody>
      </p:sp>
      <p:sp>
        <p:nvSpPr>
          <p:cNvPr id="41" name="矩形 40"/>
          <p:cNvSpPr/>
          <p:nvPr/>
        </p:nvSpPr>
        <p:spPr>
          <a:xfrm>
            <a:off x="5050617" y="1354488"/>
            <a:ext cx="569387" cy="369332"/>
          </a:xfrm>
          <a:prstGeom prst="rect">
            <a:avLst/>
          </a:prstGeom>
        </p:spPr>
        <p:txBody>
          <a:bodyPr wrap="none">
            <a:spAutoFit/>
          </a:bodyPr>
          <a:lstStyle/>
          <a:p>
            <a:r>
              <a:rPr lang="zh-CN" altLang="en-US" dirty="0">
                <a:latin typeface="Agency FB" panose="020B0503020202020204" pitchFamily="34" charset="0"/>
              </a:rPr>
              <a:t>？</a:t>
            </a:r>
            <a:r>
              <a:rPr lang="en-US" altLang="zh-CN" dirty="0">
                <a:latin typeface="Agency FB" panose="020B0503020202020204" pitchFamily="34" charset="0"/>
              </a:rPr>
              <a:t>%</a:t>
            </a:r>
            <a:endParaRPr lang="zh-CN" altLang="en-US" dirty="0">
              <a:latin typeface="Agency FB" panose="020B0503020202020204" pitchFamily="34" charset="0"/>
            </a:endParaRPr>
          </a:p>
        </p:txBody>
      </p:sp>
    </p:spTree>
    <p:extLst>
      <p:ext uri="{BB962C8B-B14F-4D97-AF65-F5344CB8AC3E}">
        <p14:creationId xmlns:p14="http://schemas.microsoft.com/office/powerpoint/2010/main" val="3911144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25"/>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825"/>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325"/>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282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325"/>
                            </p:stCondLst>
                            <p:childTnLst>
                              <p:par>
                                <p:cTn id="37" presetID="2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3825"/>
                            </p:stCondLst>
                            <p:childTnLst>
                              <p:par>
                                <p:cTn id="41" presetID="22" presetClass="entr" presetSubtype="1"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4325"/>
                            </p:stCondLst>
                            <p:childTnLst>
                              <p:par>
                                <p:cTn id="45" presetID="22" presetClass="entr" presetSubtype="4"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4825"/>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5325"/>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825"/>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6325"/>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par>
                          <p:cTn id="77" fill="hold">
                            <p:stCondLst>
                              <p:cond delay="6825"/>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anim calcmode="lin" valueType="num">
                                      <p:cBhvr>
                                        <p:cTn id="81" dur="500" fill="hold"/>
                                        <p:tgtEl>
                                          <p:spTgt spid="38"/>
                                        </p:tgtEl>
                                        <p:attrNameLst>
                                          <p:attrName>ppt_x</p:attrName>
                                        </p:attrNameLst>
                                      </p:cBhvr>
                                      <p:tavLst>
                                        <p:tav tm="0">
                                          <p:val>
                                            <p:strVal val="#ppt_x"/>
                                          </p:val>
                                        </p:tav>
                                        <p:tav tm="100000">
                                          <p:val>
                                            <p:strVal val="#ppt_x"/>
                                          </p:val>
                                        </p:tav>
                                      </p:tavLst>
                                    </p:anim>
                                    <p:anim calcmode="lin" valueType="num">
                                      <p:cBhvr>
                                        <p:cTn id="82" dur="5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anim calcmode="lin" valueType="num">
                                      <p:cBhvr>
                                        <p:cTn id="86" dur="500" fill="hold"/>
                                        <p:tgtEl>
                                          <p:spTgt spid="39"/>
                                        </p:tgtEl>
                                        <p:attrNameLst>
                                          <p:attrName>ppt_x</p:attrName>
                                        </p:attrNameLst>
                                      </p:cBhvr>
                                      <p:tavLst>
                                        <p:tav tm="0">
                                          <p:val>
                                            <p:strVal val="#ppt_x"/>
                                          </p:val>
                                        </p:tav>
                                        <p:tav tm="100000">
                                          <p:val>
                                            <p:strVal val="#ppt_x"/>
                                          </p:val>
                                        </p:tav>
                                      </p:tavLst>
                                    </p:anim>
                                    <p:anim calcmode="lin" valueType="num">
                                      <p:cBhvr>
                                        <p:cTn id="87" dur="500" fill="hold"/>
                                        <p:tgtEl>
                                          <p:spTgt spid="3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anim calcmode="lin" valueType="num">
                                      <p:cBhvr>
                                        <p:cTn id="91" dur="500" fill="hold"/>
                                        <p:tgtEl>
                                          <p:spTgt spid="40"/>
                                        </p:tgtEl>
                                        <p:attrNameLst>
                                          <p:attrName>ppt_x</p:attrName>
                                        </p:attrNameLst>
                                      </p:cBhvr>
                                      <p:tavLst>
                                        <p:tav tm="0">
                                          <p:val>
                                            <p:strVal val="#ppt_x"/>
                                          </p:val>
                                        </p:tav>
                                        <p:tav tm="100000">
                                          <p:val>
                                            <p:strVal val="#ppt_x"/>
                                          </p:val>
                                        </p:tav>
                                      </p:tavLst>
                                    </p:anim>
                                    <p:anim calcmode="lin" valueType="num">
                                      <p:cBhvr>
                                        <p:cTn id="92" dur="500" fill="hold"/>
                                        <p:tgtEl>
                                          <p:spTgt spid="4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anim calcmode="lin" valueType="num">
                                      <p:cBhvr>
                                        <p:cTn id="96" dur="500" fill="hold"/>
                                        <p:tgtEl>
                                          <p:spTgt spid="41"/>
                                        </p:tgtEl>
                                        <p:attrNameLst>
                                          <p:attrName>ppt_x</p:attrName>
                                        </p:attrNameLst>
                                      </p:cBhvr>
                                      <p:tavLst>
                                        <p:tav tm="0">
                                          <p:val>
                                            <p:strVal val="#ppt_x"/>
                                          </p:val>
                                        </p:tav>
                                        <p:tav tm="100000">
                                          <p:val>
                                            <p:strVal val="#ppt_x"/>
                                          </p:val>
                                        </p:tav>
                                      </p:tavLst>
                                    </p:anim>
                                    <p:anim calcmode="lin" valueType="num">
                                      <p:cBhvr>
                                        <p:cTn id="97" dur="500" fill="hold"/>
                                        <p:tgtEl>
                                          <p:spTgt spid="41"/>
                                        </p:tgtEl>
                                        <p:attrNameLst>
                                          <p:attrName>ppt_y</p:attrName>
                                        </p:attrNameLst>
                                      </p:cBhvr>
                                      <p:tavLst>
                                        <p:tav tm="0">
                                          <p:val>
                                            <p:strVal val="#ppt_y+.1"/>
                                          </p:val>
                                        </p:tav>
                                        <p:tav tm="100000">
                                          <p:val>
                                            <p:strVal val="#ppt_y"/>
                                          </p:val>
                                        </p:tav>
                                      </p:tavLst>
                                    </p:anim>
                                  </p:childTnLst>
                                </p:cTn>
                              </p:par>
                            </p:childTnLst>
                          </p:cTn>
                        </p:par>
                        <p:par>
                          <p:cTn id="98" fill="hold">
                            <p:stCondLst>
                              <p:cond delay="7325"/>
                            </p:stCondLst>
                            <p:childTnLst>
                              <p:par>
                                <p:cTn id="99" presetID="22" presetClass="entr" presetSubtype="2"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3" grpId="0"/>
      <p:bldP spid="34" grpId="0"/>
      <p:bldP spid="35" grpId="0"/>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418" y="1196752"/>
            <a:ext cx="8136904" cy="4178301"/>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7" name="文本框 6"/>
          <p:cNvSpPr txBox="1"/>
          <p:nvPr/>
        </p:nvSpPr>
        <p:spPr>
          <a:xfrm>
            <a:off x="1756206" y="5584839"/>
            <a:ext cx="8352928" cy="461665"/>
          </a:xfrm>
          <a:prstGeom prst="rect">
            <a:avLst/>
          </a:prstGeom>
          <a:noFill/>
        </p:spPr>
        <p:txBody>
          <a:bodyPr wrap="square" rtlCol="0">
            <a:spAutoFit/>
          </a:bodyPr>
          <a:lstStyle/>
          <a:p>
            <a:r>
              <a:rPr lang="zh-CN" altLang="en-US" sz="1200" dirty="0">
                <a:latin typeface="Agency FB" panose="020B0503020202020204" pitchFamily="34" charset="0"/>
              </a:rPr>
              <a:t>世界是你们的，世界是什么样的，靠你们告诉我；课程是你们的，课程是怎么样的，也要靠你们来告诉我。我只是站在知识面前和你们一起交流的人。</a:t>
            </a:r>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46377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p:tgtEl>
                                          <p:spTgt spid="6"/>
                                        </p:tgtEl>
                                        <p:attrNameLst>
                                          <p:attrName>ppt_y</p:attrName>
                                        </p:attrNameLst>
                                      </p:cBhvr>
                                      <p:tavLst>
                                        <p:tav tm="0">
                                          <p:val>
                                            <p:strVal val="#ppt_y-#ppt_h*1.125000"/>
                                          </p:val>
                                        </p:tav>
                                        <p:tav tm="100000">
                                          <p:val>
                                            <p:strVal val="#ppt_y"/>
                                          </p:val>
                                        </p:tav>
                                      </p:tavLst>
                                    </p:anim>
                                    <p:animEffect transition="in" filter="wipe(down)">
                                      <p:cBhvr>
                                        <p:cTn id="18" dur="250"/>
                                        <p:tgtEl>
                                          <p:spTgt spid="6"/>
                                        </p:tgtEl>
                                      </p:cBhvr>
                                    </p:animEffect>
                                  </p:childTnLst>
                                </p:cTn>
                              </p:par>
                            </p:childTnLst>
                          </p:cTn>
                        </p:par>
                        <p:par>
                          <p:cTn id="19" fill="hold">
                            <p:stCondLst>
                              <p:cond delay="1325"/>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075"/>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839416" y="1442393"/>
            <a:ext cx="10657184" cy="3908762"/>
          </a:xfrm>
          <a:prstGeom prst="rect">
            <a:avLst/>
          </a:prstGeom>
          <a:noFill/>
        </p:spPr>
        <p:txBody>
          <a:bodyPr wrap="square" rtlCol="0">
            <a:spAutoFit/>
          </a:bodyPr>
          <a:lstStyle/>
          <a:p>
            <a:r>
              <a:rPr lang="zh-CN" altLang="en-US" dirty="0"/>
              <a:t>计算机时代的人类数据产生方式</a:t>
            </a:r>
            <a:endParaRPr lang="en-US" altLang="zh-CN" sz="1600"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计算机被发明之后的阶段。尤其是数据库被发明之后，使得数据管理的复杂度大大降低。各行各业开始产生了数据，从而被记录在数据库中，这时的数据，以结构化数据为主。数据的产生方式，是被动的。</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伴随着互联网</a:t>
            </a:r>
            <a:r>
              <a:rPr lang="en-US" altLang="zh-CN" dirty="0"/>
              <a:t>2.0</a:t>
            </a:r>
            <a:r>
              <a:rPr lang="zh-CN" altLang="en-US" dirty="0"/>
              <a:t>时代出现的，同时随着互联网和移动通信设备的普及，人们开始使用博客、</a:t>
            </a:r>
            <a:r>
              <a:rPr lang="en-US" altLang="zh-CN" dirty="0" err="1"/>
              <a:t>facebook</a:t>
            </a:r>
            <a:r>
              <a:rPr lang="zh-CN" altLang="en-US" dirty="0"/>
              <a:t>、</a:t>
            </a:r>
            <a:r>
              <a:rPr lang="en-US" altLang="zh-CN" dirty="0" err="1"/>
              <a:t>youtube</a:t>
            </a:r>
            <a:r>
              <a:rPr lang="zh-CN" altLang="en-US" dirty="0"/>
              <a:t>这样的社交网络，用户原创内容成为互联网</a:t>
            </a:r>
            <a:r>
              <a:rPr lang="en-US" altLang="zh-CN" dirty="0"/>
              <a:t>2.0</a:t>
            </a:r>
            <a:r>
              <a:rPr lang="zh-CN" altLang="en-US" dirty="0"/>
              <a:t>的最重要标志，数据的产生方式由被动变成主动。</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随着物联网的发展，各种各样的感知层节点开始自动产生大量的数据，例如遍布世界各个角落的传感器、摄像头等，数据的产生方式由主动转化为自动。</a:t>
            </a:r>
            <a:endParaRPr lang="en-US" altLang="zh-CN" dirty="0"/>
          </a:p>
          <a:p>
            <a:endParaRPr lang="en-US" altLang="zh-CN" dirty="0"/>
          </a:p>
          <a:p>
            <a:r>
              <a:rPr lang="zh-CN" altLang="en-US" dirty="0"/>
              <a:t>经过了“被动</a:t>
            </a:r>
            <a:r>
              <a:rPr lang="en-US" altLang="zh-CN" dirty="0"/>
              <a:t>-</a:t>
            </a:r>
            <a:r>
              <a:rPr lang="zh-CN" altLang="en-US" dirty="0"/>
              <a:t>主动</a:t>
            </a:r>
            <a:r>
              <a:rPr lang="en-US" altLang="zh-CN" dirty="0"/>
              <a:t>-</a:t>
            </a:r>
            <a:r>
              <a:rPr lang="zh-CN" altLang="en-US" dirty="0"/>
              <a:t>自动”这三个阶段的发展，最终导致了人类数据总量的极速膨胀。</a:t>
            </a:r>
          </a:p>
        </p:txBody>
      </p:sp>
    </p:spTree>
    <p:extLst>
      <p:ext uri="{BB962C8B-B14F-4D97-AF65-F5344CB8AC3E}">
        <p14:creationId xmlns:p14="http://schemas.microsoft.com/office/powerpoint/2010/main" val="3104313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269568" y="1052736"/>
            <a:ext cx="5616624" cy="5355312"/>
          </a:xfrm>
          <a:prstGeom prst="rect">
            <a:avLst/>
          </a:prstGeom>
          <a:noFill/>
        </p:spPr>
        <p:txBody>
          <a:bodyPr wrap="square" rtlCol="0">
            <a:spAutoFit/>
          </a:bodyPr>
          <a:lstStyle/>
          <a:p>
            <a:br>
              <a:rPr lang="zh-CN" altLang="en-US" sz="1200" dirty="0"/>
            </a:br>
            <a:r>
              <a:rPr lang="en-US" altLang="zh-CN" sz="1200" dirty="0"/>
              <a:t>1</a:t>
            </a:r>
            <a:r>
              <a:rPr lang="zh-CN" altLang="en-US" sz="1200" dirty="0"/>
              <a:t>、数据体量巨大  </a:t>
            </a:r>
            <a:r>
              <a:rPr lang="en-US" altLang="zh-CN" sz="1200" dirty="0"/>
              <a:t>---  </a:t>
            </a:r>
            <a:r>
              <a:rPr lang="zh-CN" altLang="en-US" dirty="0"/>
              <a:t>媒体信息爆炸 </a:t>
            </a:r>
            <a:br>
              <a:rPr lang="zh-CN" altLang="en-US" sz="1200" dirty="0"/>
            </a:br>
            <a:r>
              <a:rPr lang="zh-CN" altLang="en-US" sz="1200" dirty="0"/>
              <a:t>　　数据体量</a:t>
            </a:r>
            <a:r>
              <a:rPr lang="en-US" altLang="zh-CN" sz="1200" dirty="0"/>
              <a:t>(volumes)</a:t>
            </a:r>
            <a:r>
              <a:rPr lang="zh-CN" altLang="en-US" sz="1200" dirty="0"/>
              <a:t>大，指代大型数据集，一般在</a:t>
            </a:r>
            <a:r>
              <a:rPr lang="en-US" altLang="zh-CN" sz="1200" dirty="0"/>
              <a:t>10TB</a:t>
            </a:r>
            <a:r>
              <a:rPr lang="zh-CN" altLang="en-US" sz="1200" dirty="0"/>
              <a:t>规模左右，但在实际应用中，很多企业用户把多个数据集放在一起，已经形成了</a:t>
            </a:r>
            <a:r>
              <a:rPr lang="en-US" altLang="zh-CN" sz="1200" dirty="0"/>
              <a:t>PB</a:t>
            </a:r>
            <a:r>
              <a:rPr lang="zh-CN" altLang="en-US" sz="1200" dirty="0"/>
              <a:t>级的数据量</a:t>
            </a:r>
            <a:r>
              <a:rPr lang="en-US" altLang="zh-CN" sz="1200" dirty="0"/>
              <a:t>;</a:t>
            </a:r>
            <a:r>
              <a:rPr lang="zh-CN" altLang="en-US" sz="1200" dirty="0"/>
              <a:t>百度资料表明，其新首页导航每天需要提供的数据超过</a:t>
            </a:r>
            <a:r>
              <a:rPr lang="en-US" altLang="zh-CN" sz="1200" dirty="0"/>
              <a:t>1.5PB(1PB=1024TB)</a:t>
            </a:r>
            <a:r>
              <a:rPr lang="zh-CN" altLang="en-US" sz="1200" dirty="0"/>
              <a:t>，这些数据如果打印出来将超过</a:t>
            </a:r>
            <a:r>
              <a:rPr lang="en-US" altLang="zh-CN" sz="1200" dirty="0"/>
              <a:t>5</a:t>
            </a:r>
            <a:r>
              <a:rPr lang="zh-CN" altLang="en-US" sz="1200" dirty="0"/>
              <a:t>千亿张</a:t>
            </a:r>
            <a:r>
              <a:rPr lang="en-US" altLang="zh-CN" sz="1200" dirty="0"/>
              <a:t>A4</a:t>
            </a:r>
            <a:r>
              <a:rPr lang="zh-CN" altLang="en-US" sz="1200" dirty="0"/>
              <a:t>纸。有资料证实，到目前为止，人类生产的所有印刷材料的数据量仅为</a:t>
            </a:r>
            <a:r>
              <a:rPr lang="en-US" altLang="zh-CN" sz="1200" dirty="0"/>
              <a:t>200PB</a:t>
            </a:r>
            <a:r>
              <a:rPr lang="zh-CN" altLang="en-US" sz="1200" dirty="0"/>
              <a:t>。</a:t>
            </a:r>
            <a:br>
              <a:rPr lang="zh-CN" altLang="en-US" sz="1200" dirty="0"/>
            </a:br>
            <a:br>
              <a:rPr lang="zh-CN" altLang="en-US" sz="1200" dirty="0"/>
            </a:br>
            <a:r>
              <a:rPr lang="en-US" altLang="zh-CN" sz="1200" dirty="0"/>
              <a:t>2</a:t>
            </a:r>
            <a:r>
              <a:rPr lang="zh-CN" altLang="en-US" sz="1200" dirty="0"/>
              <a:t>、数据类别大和类型多样   </a:t>
            </a:r>
            <a:r>
              <a:rPr lang="en-US" altLang="zh-CN" sz="1200" dirty="0"/>
              <a:t>---   </a:t>
            </a:r>
            <a:r>
              <a:rPr lang="zh-CN" altLang="en-US" dirty="0"/>
              <a:t>媒体数据复杂 </a:t>
            </a:r>
            <a:br>
              <a:rPr lang="zh-CN" altLang="en-US" sz="1200" dirty="0"/>
            </a:br>
            <a:r>
              <a:rPr lang="zh-CN" altLang="en-US" sz="1200" dirty="0"/>
              <a:t>　　数据类别</a:t>
            </a:r>
            <a:r>
              <a:rPr lang="en-US" altLang="zh-CN" sz="1200" dirty="0"/>
              <a:t>(variety)</a:t>
            </a:r>
            <a:r>
              <a:rPr lang="zh-CN" altLang="en-US" sz="1200" dirty="0"/>
              <a:t>大，数据来自多种数据源，数据种类和格式日渐丰富，已冲破了以前所限定的结构化 数据范畴，囊括了半结构化和非结构化数据。现在的数据类型不仅是文本形式，更多的是图片、视频、音频、地理位置信息等多类型的数据，个性化数据占绝对多数。</a:t>
            </a:r>
            <a:br>
              <a:rPr lang="zh-CN" altLang="en-US" sz="1200" dirty="0"/>
            </a:br>
            <a:br>
              <a:rPr lang="zh-CN" altLang="en-US" sz="1200" dirty="0"/>
            </a:br>
            <a:r>
              <a:rPr lang="en-US" altLang="zh-CN" sz="1200" dirty="0"/>
              <a:t>3</a:t>
            </a:r>
            <a:r>
              <a:rPr lang="zh-CN" altLang="en-US" sz="1200" dirty="0"/>
              <a:t>、处理速度快</a:t>
            </a:r>
            <a:r>
              <a:rPr lang="en-US" altLang="zh-CN" sz="1200" dirty="0"/>
              <a:t>(Velocity)  ---  </a:t>
            </a:r>
            <a:r>
              <a:rPr lang="zh-CN" altLang="en-US" dirty="0"/>
              <a:t>媒体传播速度快 </a:t>
            </a:r>
            <a:br>
              <a:rPr lang="zh-CN" altLang="en-US" sz="1200" dirty="0"/>
            </a:br>
            <a:r>
              <a:rPr lang="zh-CN" altLang="en-US" sz="1200" dirty="0"/>
              <a:t>　　在数据量非常庞大的情况下，也能够做到数据的实时处理。数据处理遵循“</a:t>
            </a:r>
            <a:r>
              <a:rPr lang="en-US" altLang="zh-CN" sz="1200" dirty="0"/>
              <a:t>1</a:t>
            </a:r>
            <a:r>
              <a:rPr lang="zh-CN" altLang="en-US" sz="1200" dirty="0"/>
              <a:t>秒定律”，可从各种类型的数据中快速获得高价值的信息。</a:t>
            </a:r>
            <a:br>
              <a:rPr lang="zh-CN" altLang="en-US" sz="1200" dirty="0"/>
            </a:br>
            <a:br>
              <a:rPr lang="zh-CN" altLang="en-US" sz="1200" dirty="0"/>
            </a:br>
            <a:r>
              <a:rPr lang="en-US" altLang="zh-CN" sz="1200" dirty="0"/>
              <a:t>4</a:t>
            </a:r>
            <a:r>
              <a:rPr lang="zh-CN" altLang="en-US" sz="1200" dirty="0"/>
              <a:t>、数据准确性</a:t>
            </a:r>
            <a:br>
              <a:rPr lang="zh-CN" altLang="en-US" sz="1200" dirty="0"/>
            </a:br>
            <a:r>
              <a:rPr lang="zh-CN" altLang="en-US" sz="1200" dirty="0"/>
              <a:t>　　数据准确性</a:t>
            </a:r>
            <a:r>
              <a:rPr lang="en-US" altLang="zh-CN" sz="1200" dirty="0"/>
              <a:t>(Veracity)</a:t>
            </a:r>
            <a:r>
              <a:rPr lang="zh-CN" altLang="en-US" sz="1200" dirty="0"/>
              <a:t>高，随着社交数据、企业内容、交易与应用数据等新数据源的兴趣，传统数据源的局限被打破，企业愈发需要有效的信息之力以确保其真实性及安全性。以视频为例，一小时的视频，在不间断的监控过程中，可能有用的数据仅仅只有一两秒。</a:t>
            </a:r>
            <a:endParaRPr lang="en-US" altLang="zh-CN" sz="1200" dirty="0"/>
          </a:p>
          <a:p>
            <a:endParaRPr lang="en-US" altLang="zh-CN" sz="1200" dirty="0"/>
          </a:p>
          <a:p>
            <a:r>
              <a:rPr lang="en-US" altLang="zh-CN" sz="1200" dirty="0"/>
              <a:t>5</a:t>
            </a:r>
            <a:r>
              <a:rPr lang="zh-CN" altLang="en-US" sz="1200" dirty="0"/>
              <a:t>、价值密度低</a:t>
            </a:r>
            <a:endParaRPr lang="en-US" altLang="zh-CN" sz="1200" dirty="0"/>
          </a:p>
          <a:p>
            <a:r>
              <a:rPr lang="zh-CN" altLang="en-US" sz="1200" dirty="0"/>
              <a:t>海量数据中，如何通过强大的机器算法，迅速有效的完成数据的价值“提纯”，已成为目前大数据背景下亟待解决的问题。　　</a:t>
            </a:r>
          </a:p>
        </p:txBody>
      </p:sp>
      <p:pic>
        <p:nvPicPr>
          <p:cNvPr id="2" name="图片 1">
            <a:extLst>
              <a:ext uri="{FF2B5EF4-FFF2-40B4-BE49-F238E27FC236}">
                <a16:creationId xmlns:a16="http://schemas.microsoft.com/office/drawing/2014/main" id="{E607A56B-D0CC-4977-8680-505116603886}"/>
              </a:ext>
            </a:extLst>
          </p:cNvPr>
          <p:cNvPicPr>
            <a:picLocks noChangeAspect="1"/>
          </p:cNvPicPr>
          <p:nvPr/>
        </p:nvPicPr>
        <p:blipFill>
          <a:blip r:embed="rId3"/>
          <a:stretch>
            <a:fillRect/>
          </a:stretch>
        </p:blipFill>
        <p:spPr>
          <a:xfrm>
            <a:off x="5892016" y="1300887"/>
            <a:ext cx="5880236" cy="4582009"/>
          </a:xfrm>
          <a:prstGeom prst="rect">
            <a:avLst/>
          </a:prstGeom>
        </p:spPr>
      </p:pic>
    </p:spTree>
    <p:extLst>
      <p:ext uri="{BB962C8B-B14F-4D97-AF65-F5344CB8AC3E}">
        <p14:creationId xmlns:p14="http://schemas.microsoft.com/office/powerpoint/2010/main" val="29755606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数据怎么影响我们</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6" name="文本框 5"/>
          <p:cNvSpPr txBox="1"/>
          <p:nvPr/>
        </p:nvSpPr>
        <p:spPr>
          <a:xfrm>
            <a:off x="5735960" y="5805264"/>
            <a:ext cx="1008112" cy="276999"/>
          </a:xfrm>
          <a:prstGeom prst="rect">
            <a:avLst/>
          </a:prstGeom>
          <a:noFill/>
        </p:spPr>
        <p:txBody>
          <a:bodyPr wrap="square" rtlCol="0">
            <a:spAutoFit/>
          </a:bodyPr>
          <a:lstStyle/>
          <a:p>
            <a:r>
              <a:rPr lang="zh-CN" altLang="en-US" sz="1200" b="1" dirty="0">
                <a:latin typeface="Agency FB" panose="020B0503020202020204" pitchFamily="34" charset="0"/>
              </a:rPr>
              <a:t>数据消费者</a:t>
            </a:r>
            <a:endParaRPr lang="en-US" altLang="zh-CN" sz="1200" b="1" dirty="0">
              <a:latin typeface="Agency FB" panose="020B0503020202020204" pitchFamily="34" charset="0"/>
            </a:endParaRPr>
          </a:p>
        </p:txBody>
      </p:sp>
      <p:sp>
        <p:nvSpPr>
          <p:cNvPr id="7" name="文本框 6"/>
          <p:cNvSpPr txBox="1"/>
          <p:nvPr/>
        </p:nvSpPr>
        <p:spPr>
          <a:xfrm>
            <a:off x="2711624"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数据生产者</a:t>
            </a:r>
            <a:endParaRPr lang="en-US" altLang="zh-CN" sz="1200" b="1" dirty="0">
              <a:latin typeface="Agency FB" panose="020B0503020202020204" pitchFamily="34" charset="0"/>
            </a:endParaRPr>
          </a:p>
        </p:txBody>
      </p:sp>
      <p:sp>
        <p:nvSpPr>
          <p:cNvPr id="8" name="文本框 7"/>
          <p:cNvSpPr txBox="1"/>
          <p:nvPr/>
        </p:nvSpPr>
        <p:spPr>
          <a:xfrm>
            <a:off x="8688288"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数据传播者</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238081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4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9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4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9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9" name="图片 8">
            <a:extLst>
              <a:ext uri="{FF2B5EF4-FFF2-40B4-BE49-F238E27FC236}">
                <a16:creationId xmlns:a16="http://schemas.microsoft.com/office/drawing/2014/main" id="{2EC04D0C-6A55-468F-9F8D-A61A387B8A7F}"/>
              </a:ext>
            </a:extLst>
          </p:cNvPr>
          <p:cNvPicPr>
            <a:picLocks noChangeAspect="1"/>
          </p:cNvPicPr>
          <p:nvPr/>
        </p:nvPicPr>
        <p:blipFill>
          <a:blip r:embed="rId3"/>
          <a:stretch>
            <a:fillRect/>
          </a:stretch>
        </p:blipFill>
        <p:spPr>
          <a:xfrm>
            <a:off x="1991544" y="1271826"/>
            <a:ext cx="7449975" cy="5139119"/>
          </a:xfrm>
          <a:prstGeom prst="rect">
            <a:avLst/>
          </a:prstGeom>
        </p:spPr>
      </p:pic>
    </p:spTree>
    <p:extLst>
      <p:ext uri="{BB962C8B-B14F-4D97-AF65-F5344CB8AC3E}">
        <p14:creationId xmlns:p14="http://schemas.microsoft.com/office/powerpoint/2010/main" val="28234769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E0D22788-B825-46FE-9470-D519AD27F5F7}"/>
              </a:ext>
            </a:extLst>
          </p:cNvPr>
          <p:cNvPicPr>
            <a:picLocks noChangeAspect="1"/>
          </p:cNvPicPr>
          <p:nvPr/>
        </p:nvPicPr>
        <p:blipFill>
          <a:blip r:embed="rId3"/>
          <a:stretch>
            <a:fillRect/>
          </a:stretch>
        </p:blipFill>
        <p:spPr>
          <a:xfrm>
            <a:off x="6455146" y="1772816"/>
            <a:ext cx="5421014" cy="2880306"/>
          </a:xfrm>
          <a:prstGeom prst="rect">
            <a:avLst/>
          </a:prstGeom>
        </p:spPr>
      </p:pic>
      <p:pic>
        <p:nvPicPr>
          <p:cNvPr id="6" name="图片 5">
            <a:extLst>
              <a:ext uri="{FF2B5EF4-FFF2-40B4-BE49-F238E27FC236}">
                <a16:creationId xmlns:a16="http://schemas.microsoft.com/office/drawing/2014/main" id="{C8CBFB7A-BDC9-4F9D-85D4-42B21BB94BCE}"/>
              </a:ext>
            </a:extLst>
          </p:cNvPr>
          <p:cNvPicPr>
            <a:picLocks noChangeAspect="1"/>
          </p:cNvPicPr>
          <p:nvPr/>
        </p:nvPicPr>
        <p:blipFill>
          <a:blip r:embed="rId4"/>
          <a:stretch>
            <a:fillRect/>
          </a:stretch>
        </p:blipFill>
        <p:spPr>
          <a:xfrm>
            <a:off x="283263" y="1757562"/>
            <a:ext cx="6183511" cy="2895560"/>
          </a:xfrm>
          <a:prstGeom prst="rect">
            <a:avLst/>
          </a:prstGeom>
        </p:spPr>
      </p:pic>
    </p:spTree>
    <p:extLst>
      <p:ext uri="{BB962C8B-B14F-4D97-AF65-F5344CB8AC3E}">
        <p14:creationId xmlns:p14="http://schemas.microsoft.com/office/powerpoint/2010/main" val="1939613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1197</Words>
  <Application>Microsoft Office PowerPoint</Application>
  <PresentationFormat>宽屏</PresentationFormat>
  <Paragraphs>240</Paragraphs>
  <Slides>34</Slides>
  <Notes>34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Wingdings</vt:lpstr>
      <vt:lpstr>迷你简幼线</vt:lpstr>
      <vt:lpstr>Agency FB</vt:lpstr>
      <vt:lpstr>BankGothic Lt BT</vt:lpstr>
      <vt:lpstr>宋体</vt:lpstr>
      <vt:lpstr>Calibri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leon</cp:lastModifiedBy>
  <cp:revision>264</cp:revision>
  <dcterms:created xsi:type="dcterms:W3CDTF">2017-04-25T09:03:07Z</dcterms:created>
  <dcterms:modified xsi:type="dcterms:W3CDTF">2020-09-11T15:57:15Z</dcterms:modified>
</cp:coreProperties>
</file>